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40"/>
  </p:notesMasterIdLst>
  <p:sldIdLst>
    <p:sldId id="256" r:id="rId3"/>
    <p:sldId id="257" r:id="rId4"/>
    <p:sldId id="258" r:id="rId5"/>
    <p:sldId id="260" r:id="rId6"/>
    <p:sldId id="340" r:id="rId7"/>
    <p:sldId id="341" r:id="rId8"/>
    <p:sldId id="343" r:id="rId9"/>
    <p:sldId id="348" r:id="rId10"/>
    <p:sldId id="347" r:id="rId11"/>
    <p:sldId id="289" r:id="rId12"/>
    <p:sldId id="352" r:id="rId13"/>
    <p:sldId id="349" r:id="rId14"/>
    <p:sldId id="351" r:id="rId15"/>
    <p:sldId id="353" r:id="rId16"/>
    <p:sldId id="350" r:id="rId17"/>
    <p:sldId id="354" r:id="rId18"/>
    <p:sldId id="365" r:id="rId19"/>
    <p:sldId id="366" r:id="rId20"/>
    <p:sldId id="367" r:id="rId21"/>
    <p:sldId id="369" r:id="rId22"/>
    <p:sldId id="370" r:id="rId23"/>
    <p:sldId id="373" r:id="rId24"/>
    <p:sldId id="374" r:id="rId25"/>
    <p:sldId id="355" r:id="rId26"/>
    <p:sldId id="356" r:id="rId27"/>
    <p:sldId id="357" r:id="rId28"/>
    <p:sldId id="360" r:id="rId29"/>
    <p:sldId id="361" r:id="rId30"/>
    <p:sldId id="362" r:id="rId31"/>
    <p:sldId id="375" r:id="rId32"/>
    <p:sldId id="378" r:id="rId33"/>
    <p:sldId id="298" r:id="rId34"/>
    <p:sldId id="300" r:id="rId35"/>
    <p:sldId id="376" r:id="rId36"/>
    <p:sldId id="305" r:id="rId37"/>
    <p:sldId id="306" r:id="rId38"/>
    <p:sldId id="377"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800" autoAdjust="0"/>
    <p:restoredTop sz="94660"/>
  </p:normalViewPr>
  <p:slideViewPr>
    <p:cSldViewPr snapToGrid="0">
      <p:cViewPr varScale="1">
        <p:scale>
          <a:sx n="86" d="100"/>
          <a:sy n="86" d="100"/>
        </p:scale>
        <p:origin x="20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2022/6/17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区块链</a:t>
            </a:r>
          </a:p>
        </p:txBody>
      </p:sp>
      <p:sp>
        <p:nvSpPr>
          <p:cNvPr id="4" name="灯片编号占位符 3"/>
          <p:cNvSpPr>
            <a:spLocks noGrp="1"/>
          </p:cNvSpPr>
          <p:nvPr>
            <p:ph type="sldNum" sz="quarter" idx="5"/>
          </p:nvPr>
        </p:nvSpPr>
        <p:spPr/>
        <p:txBody>
          <a:bodyPr/>
          <a:lstStyle/>
          <a:p>
            <a:pPr>
              <a:defRPr/>
            </a:pPr>
            <a:fld id="{0D29E0BC-F55B-4BF6-817B-A9CCD8FB523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Sybil</a:t>
            </a:r>
            <a:r>
              <a:rPr lang="zh-CN" altLang="en-US" dirty="0"/>
              <a:t>对区块链网络的攻击方式：</a:t>
            </a:r>
          </a:p>
          <a:p>
            <a:endParaRPr lang="zh-CN" altLang="en-US" dirty="0"/>
          </a:p>
          <a:p>
            <a:r>
              <a:rPr lang="zh-CN" altLang="en-US" dirty="0"/>
              <a:t>（</a:t>
            </a:r>
            <a:r>
              <a:rPr lang="en-US" altLang="zh-CN" dirty="0"/>
              <a:t>1</a:t>
            </a:r>
            <a:r>
              <a:rPr lang="zh-CN" altLang="en-US" dirty="0"/>
              <a:t>）虚假节点接入。在区块链协议中，任何网络节点都可以向区块链网络发送节点加入请求消息，收到请求消息的区块链节点会做出响应，回复其邻居节点信息。利用这个过程，</a:t>
            </a:r>
            <a:r>
              <a:rPr lang="en-US" altLang="zh-CN" dirty="0"/>
              <a:t>Sybil</a:t>
            </a:r>
            <a:r>
              <a:rPr lang="zh-CN" altLang="en-US" dirty="0"/>
              <a:t>攻击者可以获得大量区块链节点信息并分析网络拓扑，以高效的对区块链网络进行攻击或破坏。</a:t>
            </a:r>
          </a:p>
          <a:p>
            <a:endParaRPr lang="zh-CN" altLang="en-US" dirty="0"/>
          </a:p>
          <a:p>
            <a:r>
              <a:rPr lang="zh-CN" altLang="en-US" dirty="0"/>
              <a:t>（</a:t>
            </a:r>
            <a:r>
              <a:rPr lang="en-US" altLang="zh-CN" dirty="0"/>
              <a:t>2</a:t>
            </a:r>
            <a:r>
              <a:rPr lang="zh-CN" altLang="en-US" dirty="0"/>
              <a:t>）误导区块链节点的路由选择。节点间路由消息的实时交互是保证区块链网络正常运行的关键因素之一。恶意的</a:t>
            </a:r>
            <a:r>
              <a:rPr lang="en-US" altLang="zh-CN" dirty="0"/>
              <a:t>Sybil</a:t>
            </a:r>
            <a:r>
              <a:rPr lang="zh-CN" altLang="en-US" dirty="0"/>
              <a:t>节点可以入侵正常区块链的路由表，误导其路由选择，大大降低节点的路由更新和查找效率，极端情况下，会导致</a:t>
            </a:r>
            <a:r>
              <a:rPr lang="en-US" altLang="zh-CN" dirty="0"/>
              <a:t>Eclipse</a:t>
            </a:r>
            <a:r>
              <a:rPr lang="zh-CN" altLang="en-US" dirty="0"/>
              <a:t>攻击。</a:t>
            </a:r>
          </a:p>
          <a:p>
            <a:endParaRPr lang="zh-CN" altLang="en-US" dirty="0"/>
          </a:p>
          <a:p>
            <a:r>
              <a:rPr lang="zh-CN" altLang="en-US" dirty="0"/>
              <a:t>（</a:t>
            </a:r>
            <a:r>
              <a:rPr lang="en-US" altLang="zh-CN" dirty="0"/>
              <a:t>3</a:t>
            </a:r>
            <a:r>
              <a:rPr lang="zh-CN" altLang="en-US" dirty="0"/>
              <a:t>）虚假资源发布。</a:t>
            </a:r>
            <a:r>
              <a:rPr lang="en-US" altLang="zh-CN" dirty="0"/>
              <a:t>Sybil</a:t>
            </a:r>
            <a:r>
              <a:rPr lang="zh-CN" altLang="en-US" dirty="0"/>
              <a:t>攻击者一旦入侵区块链网络节点的路由表，就可以随意发布自己的虚假资源。区块链网络的目的是实现用户间资源的分布式共享，如果网络中充斥着大量的虚假资源，那么在用户看来，这将是无法接受的。</a:t>
            </a:r>
          </a:p>
        </p:txBody>
      </p:sp>
      <p:sp>
        <p:nvSpPr>
          <p:cNvPr id="4" name="灯片编号占位符 3"/>
          <p:cNvSpPr>
            <a:spLocks noGrp="1"/>
          </p:cNvSpPr>
          <p:nvPr>
            <p:ph type="sldNum" sz="quarter" idx="5"/>
          </p:nvPr>
        </p:nvSpPr>
        <p:spPr/>
        <p:txBody>
          <a:bodyPr/>
          <a:lstStyle/>
          <a:p>
            <a:pPr>
              <a:defRPr/>
            </a:pPr>
            <a:fld id="{0D29E0BC-F55B-4BF6-817B-A9CCD8FB523D}" type="slidenum">
              <a:rPr lang="zh-CN" altLang="en-US" smtClean="0"/>
              <a:t>26</a:t>
            </a:fld>
            <a:endParaRPr lang="zh-CN" altLang="en-US"/>
          </a:p>
        </p:txBody>
      </p:sp>
    </p:spTree>
    <p:extLst>
      <p:ext uri="{BB962C8B-B14F-4D97-AF65-F5344CB8AC3E}">
        <p14:creationId xmlns:p14="http://schemas.microsoft.com/office/powerpoint/2010/main" val="2204532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Eclipse</a:t>
            </a:r>
            <a:r>
              <a:rPr lang="zh-CN" altLang="en-US" dirty="0"/>
              <a:t>攻击和</a:t>
            </a:r>
            <a:r>
              <a:rPr lang="en-US" altLang="zh-CN" dirty="0"/>
              <a:t>Sybil</a:t>
            </a:r>
            <a:r>
              <a:rPr lang="zh-CN" altLang="en-US" dirty="0"/>
              <a:t>攻击密切相关，它需要较多的</a:t>
            </a:r>
            <a:r>
              <a:rPr lang="en-US" altLang="zh-CN" dirty="0"/>
              <a:t>Sybil</a:t>
            </a:r>
            <a:r>
              <a:rPr lang="zh-CN" altLang="en-US" dirty="0"/>
              <a:t>攻击节点相配合。为了实现对特定区块链节点群的</a:t>
            </a:r>
            <a:r>
              <a:rPr lang="en-US" altLang="zh-CN" dirty="0"/>
              <a:t>Eclipse</a:t>
            </a:r>
            <a:r>
              <a:rPr lang="zh-CN" altLang="en-US" dirty="0"/>
              <a:t>攻击，攻击者需要先设置足够多的</a:t>
            </a:r>
            <a:r>
              <a:rPr lang="en-US" altLang="zh-CN" dirty="0"/>
              <a:t>Sybil</a:t>
            </a:r>
            <a:r>
              <a:rPr lang="zh-CN" altLang="en-US" dirty="0"/>
              <a:t>攻击节点，并向区块链网络宣称他们是“正常节点”，然后利用这些</a:t>
            </a:r>
            <a:r>
              <a:rPr lang="en-US" altLang="zh-CN" dirty="0"/>
              <a:t>Sybil</a:t>
            </a:r>
            <a:r>
              <a:rPr lang="zh-CN" altLang="en-US" dirty="0"/>
              <a:t>节点和正常的节点通信，入侵其路由表，最终把他们从区块链网络中隔离出去。</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defRPr/>
            </a:pPr>
            <a:r>
              <a:rPr lang="zh-CN" altLang="en-US" dirty="0"/>
              <a:t>日蚀攻击（</a:t>
            </a:r>
            <a:r>
              <a:rPr lang="en-US" altLang="zh-CN" dirty="0"/>
              <a:t>Eclipse Attack</a:t>
            </a:r>
            <a:r>
              <a:rPr lang="zh-CN" altLang="en-US" dirty="0"/>
              <a:t>）与女巫攻击（</a:t>
            </a:r>
            <a:r>
              <a:rPr lang="en-US" altLang="zh-CN" dirty="0"/>
              <a:t>Sybil Attack</a:t>
            </a:r>
            <a:r>
              <a:rPr lang="zh-CN" altLang="en-US" dirty="0"/>
              <a:t>）相似。尽管它们具有某些相似之处（攻击者通过攻击节点扰乱网络），但它们最终的攻击目标是不同的。日蚀攻击的目标是单个节点（原因将在下文中说明），而女巫攻击的目标是整个网络范围，旨在篡改网络协议的信誉体系。</a:t>
            </a:r>
          </a:p>
          <a:p>
            <a:r>
              <a:rPr lang="en-US" altLang="zh-CN" dirty="0"/>
              <a:t>Eclipse</a:t>
            </a:r>
            <a:r>
              <a:rPr lang="zh-CN" altLang="en-US" dirty="0"/>
              <a:t>攻击破坏了区块链网络的拓扑结构，减少了节点数目，使区块链网络资源共享的效率大大降低，极端情况下，它可以控制整个网络，将其分割成若干个区块链网络区域。对受害节点来说，它在未知情况下脱离区块链网络，所有区块链网络请求消息都会被攻击者劫持。</a:t>
            </a:r>
          </a:p>
        </p:txBody>
      </p:sp>
      <p:sp>
        <p:nvSpPr>
          <p:cNvPr id="4" name="灯片编号占位符 3"/>
          <p:cNvSpPr>
            <a:spLocks noGrp="1"/>
          </p:cNvSpPr>
          <p:nvPr>
            <p:ph type="sldNum" sz="quarter" idx="5"/>
          </p:nvPr>
        </p:nvSpPr>
        <p:spPr/>
        <p:txBody>
          <a:bodyPr/>
          <a:lstStyle/>
          <a:p>
            <a:pPr>
              <a:defRPr/>
            </a:pPr>
            <a:fld id="{0D29E0BC-F55B-4BF6-817B-A9CCD8FB523D}" type="slidenum">
              <a:rPr lang="zh-CN" altLang="en-US" smtClean="0"/>
              <a:t>27</a:t>
            </a:fld>
            <a:endParaRPr lang="zh-CN" altLang="en-US"/>
          </a:p>
        </p:txBody>
      </p:sp>
    </p:spTree>
    <p:extLst>
      <p:ext uri="{BB962C8B-B14F-4D97-AF65-F5344CB8AC3E}">
        <p14:creationId xmlns:p14="http://schemas.microsoft.com/office/powerpoint/2010/main" val="3381998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论文地址：http://diyhpl.us/~bryan/papers2/bitcoin/Eclipse%20attacks%20on%20Bitcoin's%20peer-to-peer%20network.pdf</a:t>
            </a:r>
          </a:p>
        </p:txBody>
      </p:sp>
    </p:spTree>
    <p:extLst>
      <p:ext uri="{BB962C8B-B14F-4D97-AF65-F5344CB8AC3E}">
        <p14:creationId xmlns:p14="http://schemas.microsoft.com/office/powerpoint/2010/main" val="6337689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Eclipse</a:t>
            </a:r>
            <a:r>
              <a:rPr lang="zh-CN" altLang="en-US" dirty="0"/>
              <a:t>攻击和</a:t>
            </a:r>
            <a:r>
              <a:rPr lang="en-US" altLang="zh-CN" dirty="0"/>
              <a:t>Sybil</a:t>
            </a:r>
            <a:r>
              <a:rPr lang="zh-CN" altLang="en-US" dirty="0"/>
              <a:t>攻击密切相关，它需要较多的</a:t>
            </a:r>
            <a:r>
              <a:rPr lang="en-US" altLang="zh-CN" dirty="0"/>
              <a:t>Sybil</a:t>
            </a:r>
            <a:r>
              <a:rPr lang="zh-CN" altLang="en-US" dirty="0"/>
              <a:t>攻击节点相配合。为了实现对特定区块链节点群的</a:t>
            </a:r>
            <a:r>
              <a:rPr lang="en-US" altLang="zh-CN" dirty="0"/>
              <a:t>Eclipse</a:t>
            </a:r>
            <a:r>
              <a:rPr lang="zh-CN" altLang="en-US" dirty="0"/>
              <a:t>攻击，攻击者需要先设置足够多的</a:t>
            </a:r>
            <a:r>
              <a:rPr lang="en-US" altLang="zh-CN" dirty="0"/>
              <a:t>Sybil</a:t>
            </a:r>
            <a:r>
              <a:rPr lang="zh-CN" altLang="en-US" dirty="0"/>
              <a:t>攻击节点，并向区块链网络宣称他们是“正常节点”，然后利用这些</a:t>
            </a:r>
            <a:r>
              <a:rPr lang="en-US" altLang="zh-CN" dirty="0"/>
              <a:t>Sybil</a:t>
            </a:r>
            <a:r>
              <a:rPr lang="zh-CN" altLang="en-US" dirty="0"/>
              <a:t>节点和正常的节点通信，入侵其路由表，最终把他们从区块链网络中隔离出去。</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defRPr/>
            </a:pPr>
            <a:r>
              <a:rPr lang="zh-CN" altLang="en-US" dirty="0"/>
              <a:t>日蚀攻击（</a:t>
            </a:r>
            <a:r>
              <a:rPr lang="en-US" altLang="zh-CN" dirty="0"/>
              <a:t>Eclipse Attack</a:t>
            </a:r>
            <a:r>
              <a:rPr lang="zh-CN" altLang="en-US" dirty="0"/>
              <a:t>）与女巫攻击（</a:t>
            </a:r>
            <a:r>
              <a:rPr lang="en-US" altLang="zh-CN" dirty="0"/>
              <a:t>Sybil Attack</a:t>
            </a:r>
            <a:r>
              <a:rPr lang="zh-CN" altLang="en-US" dirty="0"/>
              <a:t>）相似。尽管它们具有某些相似之处（攻击者通过攻击节点扰乱网络），但它们最终的攻击目标是不同的。日蚀攻击的目标是单个节点（原因将在下文中说明），而女巫攻击的目标是整个网络范围，旨在篡改网络协议的信誉体系。</a:t>
            </a:r>
          </a:p>
          <a:p>
            <a:r>
              <a:rPr lang="en-US" altLang="zh-CN" dirty="0"/>
              <a:t>Eclipse</a:t>
            </a:r>
            <a:r>
              <a:rPr lang="zh-CN" altLang="en-US" dirty="0"/>
              <a:t>攻击破坏了区块链网络的拓扑结构，减少了节点数目，使区块链网络资源共享的效率大大降低，极端情况下，它可以控制整个网络，将其分割成若干个区块链网络区域。对受害节点来说，它在未知情况下脱离区块链网络，所有区块链网络请求消息都会被攻击者劫持。</a:t>
            </a:r>
          </a:p>
        </p:txBody>
      </p:sp>
      <p:sp>
        <p:nvSpPr>
          <p:cNvPr id="4" name="灯片编号占位符 3"/>
          <p:cNvSpPr>
            <a:spLocks noGrp="1"/>
          </p:cNvSpPr>
          <p:nvPr>
            <p:ph type="sldNum" sz="quarter" idx="5"/>
          </p:nvPr>
        </p:nvSpPr>
        <p:spPr/>
        <p:txBody>
          <a:bodyPr/>
          <a:lstStyle/>
          <a:p>
            <a:pPr>
              <a:defRPr/>
            </a:pPr>
            <a:fld id="{0D29E0BC-F55B-4BF6-817B-A9CCD8FB523D}" type="slidenum">
              <a:rPr lang="zh-CN" altLang="en-US" smtClean="0"/>
              <a:t>29</a:t>
            </a:fld>
            <a:endParaRPr lang="zh-CN" altLang="en-US"/>
          </a:p>
        </p:txBody>
      </p:sp>
    </p:spTree>
    <p:extLst>
      <p:ext uri="{BB962C8B-B14F-4D97-AF65-F5344CB8AC3E}">
        <p14:creationId xmlns:p14="http://schemas.microsoft.com/office/powerpoint/2010/main" val="17393307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各大交易平台都有开放自己的 API（Application Programming Interface，应用程序编程接口），以便让第三方网站或应用访问交易平台的交易市场，进行实时交易，或者进行提币等操作。</a:t>
            </a:r>
            <a:endParaRPr lang="zh-CN" altLang="en-US"/>
          </a:p>
          <a:p>
            <a:endParaRPr lang="zh-CN" altLang="en-US"/>
          </a:p>
          <a:p>
            <a:r>
              <a:rPr lang="zh-CN" altLang="en-US">
                <a:sym typeface="+mn-ea"/>
              </a:rPr>
              <a:t>而用户可以创建 API 密钥。在第三方网站或应用绑定 API 密钥，通过API密钥，对交易所服务器的请求进行签名验证，从而让交易所确定用户的身份。</a:t>
            </a:r>
            <a:endParaRPr lang="zh-CN" altLang="en-US"/>
          </a:p>
          <a:p>
            <a:endParaRPr lang="zh-CN" altLang="en-US"/>
          </a:p>
          <a:p>
            <a:r>
              <a:rPr lang="zh-CN" altLang="en-US">
                <a:sym typeface="+mn-ea"/>
              </a:rPr>
              <a:t>API密钥属于敏感信息，一定要妥善保管，不要泄露，如果怀疑信息泄露，请立刻重设密钥。</a:t>
            </a:r>
            <a:endParaRPr lang="zh-CN" altLang="en-US"/>
          </a:p>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各大交易平台都有开放自己的 API（Application Programming Interface，应用程序编程接口），以便让第三方网站或应用访问交易平台的交易市场，进行实时交易，或者进行提币等操作。</a:t>
            </a:r>
            <a:endParaRPr lang="zh-CN" altLang="en-US"/>
          </a:p>
          <a:p>
            <a:endParaRPr lang="zh-CN" altLang="en-US"/>
          </a:p>
          <a:p>
            <a:r>
              <a:rPr lang="zh-CN" altLang="en-US">
                <a:sym typeface="+mn-ea"/>
              </a:rPr>
              <a:t>而用户可以创建 API 密钥。在第三方网站或应用绑定 API 密钥，通过API密钥，对交易所服务器的请求进行签名验证，从而让交易所确定用户的身份。</a:t>
            </a:r>
            <a:endParaRPr lang="zh-CN" altLang="en-US"/>
          </a:p>
          <a:p>
            <a:endParaRPr lang="zh-CN" altLang="en-US"/>
          </a:p>
          <a:p>
            <a:r>
              <a:rPr lang="zh-CN" altLang="en-US">
                <a:sym typeface="+mn-ea"/>
              </a:rPr>
              <a:t>API密钥属于敏感信息，一定要妥善保管，不要泄露，如果怀疑信息泄露，请立刻重设密钥。</a:t>
            </a:r>
            <a:endParaRPr lang="zh-CN" altLang="en-US"/>
          </a:p>
          <a:p>
            <a:endParaRPr lang="zh-CN" altLang="en-US"/>
          </a:p>
        </p:txBody>
      </p:sp>
    </p:spTree>
    <p:extLst>
      <p:ext uri="{BB962C8B-B14F-4D97-AF65-F5344CB8AC3E}">
        <p14:creationId xmlns:p14="http://schemas.microsoft.com/office/powerpoint/2010/main" val="2527916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D29E0BC-F55B-4BF6-817B-A9CCD8FB523D}" type="slidenum">
              <a:rPr lang="zh-CN" altLang="en-US" smtClean="0"/>
              <a:t>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D29E0BC-F55B-4BF6-817B-A9CCD8FB523D}" type="slidenum">
              <a:rPr lang="zh-CN" altLang="en-US" smtClean="0"/>
              <a:t>5</a:t>
            </a:fld>
            <a:endParaRPr lang="zh-CN" altLang="en-US"/>
          </a:p>
        </p:txBody>
      </p:sp>
    </p:spTree>
    <p:extLst>
      <p:ext uri="{BB962C8B-B14F-4D97-AF65-F5344CB8AC3E}">
        <p14:creationId xmlns:p14="http://schemas.microsoft.com/office/powerpoint/2010/main" val="1364048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D29E0BC-F55B-4BF6-817B-A9CCD8FB523D}" type="slidenum">
              <a:rPr lang="zh-CN" altLang="en-US" smtClean="0"/>
              <a:t>6</a:t>
            </a:fld>
            <a:endParaRPr lang="zh-CN" altLang="en-US"/>
          </a:p>
        </p:txBody>
      </p:sp>
    </p:spTree>
    <p:extLst>
      <p:ext uri="{BB962C8B-B14F-4D97-AF65-F5344CB8AC3E}">
        <p14:creationId xmlns:p14="http://schemas.microsoft.com/office/powerpoint/2010/main" val="1477190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D29E0BC-F55B-4BF6-817B-A9CCD8FB523D}" type="slidenum">
              <a:rPr lang="zh-CN" altLang="en-US" smtClean="0"/>
              <a:t>7</a:t>
            </a:fld>
            <a:endParaRPr lang="zh-CN" altLang="en-US"/>
          </a:p>
        </p:txBody>
      </p:sp>
    </p:spTree>
    <p:extLst>
      <p:ext uri="{BB962C8B-B14F-4D97-AF65-F5344CB8AC3E}">
        <p14:creationId xmlns:p14="http://schemas.microsoft.com/office/powerpoint/2010/main" val="423906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D29E0BC-F55B-4BF6-817B-A9CCD8FB523D}" type="slidenum">
              <a:rPr lang="zh-CN" altLang="en-US" smtClean="0"/>
              <a:t>8</a:t>
            </a:fld>
            <a:endParaRPr lang="zh-CN" altLang="en-US"/>
          </a:p>
        </p:txBody>
      </p:sp>
    </p:spTree>
    <p:extLst>
      <p:ext uri="{BB962C8B-B14F-4D97-AF65-F5344CB8AC3E}">
        <p14:creationId xmlns:p14="http://schemas.microsoft.com/office/powerpoint/2010/main" val="2529518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bitcoinj是一个使用比特币协议的库。它可以维护钱包，发送/接收交易而无需比特币核心的本地副本，并具有许多其他高级功能。它是用Java实现的，但可以通过任何JVM兼容语言中使用：包括Python和JavaScript中的示例。</a:t>
            </a:r>
          </a:p>
          <a:p>
            <a:r>
              <a:rPr lang="zh-CN" altLang="en-US"/>
              <a:t>每天，节点以ADDR消息的形式向每个对等方发送其自己的IP地址。同样，当节点接收到的地址不超过10个地址的ADDR消息时，它将把ADDR消息转发给两个随机选择的对等节点。</a:t>
            </a:r>
          </a:p>
        </p:txBody>
      </p:sp>
    </p:spTree>
    <p:extLst>
      <p:ext uri="{BB962C8B-B14F-4D97-AF65-F5344CB8AC3E}">
        <p14:creationId xmlns:p14="http://schemas.microsoft.com/office/powerpoint/2010/main" val="3269680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bitcoinj是一个使用比特币协议的库。它可以维护钱包，发送/接收交易而无需比特币核心的本地副本，并具有许多其他高级功能。它是用Java实现的，但可以通过任何JVM兼容语言中使用：包括Python和JavaScript中的示例。</a:t>
            </a:r>
          </a:p>
          <a:p>
            <a:r>
              <a:rPr lang="zh-CN" altLang="en-US"/>
              <a:t>每天，节点以ADDR消息的形式向每个对等方发送其自己的IP地址。同样，当节点接收到的地址不超过10个地址的ADDR消息时，它将把ADDR消息转发给两个随机选择的对等节点。</a:t>
            </a:r>
          </a:p>
        </p:txBody>
      </p:sp>
    </p:spTree>
    <p:extLst>
      <p:ext uri="{BB962C8B-B14F-4D97-AF65-F5344CB8AC3E}">
        <p14:creationId xmlns:p14="http://schemas.microsoft.com/office/powerpoint/2010/main" val="426837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Sybil</a:t>
            </a:r>
            <a:r>
              <a:rPr lang="zh-CN" altLang="en-US" dirty="0"/>
              <a:t>对区块链网络的攻击方式：</a:t>
            </a:r>
          </a:p>
          <a:p>
            <a:endParaRPr lang="zh-CN" altLang="en-US" dirty="0"/>
          </a:p>
          <a:p>
            <a:r>
              <a:rPr lang="zh-CN" altLang="en-US" dirty="0"/>
              <a:t>（</a:t>
            </a:r>
            <a:r>
              <a:rPr lang="en-US" altLang="zh-CN" dirty="0"/>
              <a:t>1</a:t>
            </a:r>
            <a:r>
              <a:rPr lang="zh-CN" altLang="en-US" dirty="0"/>
              <a:t>）虚假节点接入。在区块链协议中，任何网络节点都可以向区块链网络发送节点加入请求消息，收到请求消息的区块链节点会做出响应，回复其邻居节点信息。利用这个过程，</a:t>
            </a:r>
            <a:r>
              <a:rPr lang="en-US" altLang="zh-CN" dirty="0"/>
              <a:t>Sybil</a:t>
            </a:r>
            <a:r>
              <a:rPr lang="zh-CN" altLang="en-US" dirty="0"/>
              <a:t>攻击者可以获得大量区块链节点信息并分析网络拓扑，以高效的对区块链网络进行攻击或破坏。</a:t>
            </a:r>
          </a:p>
          <a:p>
            <a:endParaRPr lang="zh-CN" altLang="en-US" dirty="0"/>
          </a:p>
          <a:p>
            <a:r>
              <a:rPr lang="zh-CN" altLang="en-US" dirty="0"/>
              <a:t>（</a:t>
            </a:r>
            <a:r>
              <a:rPr lang="en-US" altLang="zh-CN" dirty="0"/>
              <a:t>2</a:t>
            </a:r>
            <a:r>
              <a:rPr lang="zh-CN" altLang="en-US" dirty="0"/>
              <a:t>）误导区块链节点的路由选择。节点间路由消息的实时交互是保证区块链网络正常运行的关键因素之一。恶意的</a:t>
            </a:r>
            <a:r>
              <a:rPr lang="en-US" altLang="zh-CN" dirty="0"/>
              <a:t>Sybil</a:t>
            </a:r>
            <a:r>
              <a:rPr lang="zh-CN" altLang="en-US" dirty="0"/>
              <a:t>节点可以入侵正常区块链的路由表，误导其路由选择，大大降低节点的路由更新和查找效率，极端情况下，会导致</a:t>
            </a:r>
            <a:r>
              <a:rPr lang="en-US" altLang="zh-CN" dirty="0"/>
              <a:t>Eclipse</a:t>
            </a:r>
            <a:r>
              <a:rPr lang="zh-CN" altLang="en-US" dirty="0"/>
              <a:t>攻击。</a:t>
            </a:r>
          </a:p>
          <a:p>
            <a:endParaRPr lang="zh-CN" altLang="en-US" dirty="0"/>
          </a:p>
          <a:p>
            <a:r>
              <a:rPr lang="zh-CN" altLang="en-US" dirty="0"/>
              <a:t>（</a:t>
            </a:r>
            <a:r>
              <a:rPr lang="en-US" altLang="zh-CN" dirty="0"/>
              <a:t>3</a:t>
            </a:r>
            <a:r>
              <a:rPr lang="zh-CN" altLang="en-US" dirty="0"/>
              <a:t>）虚假资源发布。</a:t>
            </a:r>
            <a:r>
              <a:rPr lang="en-US" altLang="zh-CN" dirty="0"/>
              <a:t>Sybil</a:t>
            </a:r>
            <a:r>
              <a:rPr lang="zh-CN" altLang="en-US" dirty="0"/>
              <a:t>攻击者一旦入侵区块链网络节点的路由表，就可以随意发布自己的虚假资源。区块链网络的目的是实现用户间资源的分布式共享，如果网络中充斥着大量的虚假资源，那么在用户看来，这将是无法接受的。</a:t>
            </a:r>
          </a:p>
        </p:txBody>
      </p:sp>
      <p:sp>
        <p:nvSpPr>
          <p:cNvPr id="4" name="灯片编号占位符 3"/>
          <p:cNvSpPr>
            <a:spLocks noGrp="1"/>
          </p:cNvSpPr>
          <p:nvPr>
            <p:ph type="sldNum" sz="quarter" idx="5"/>
          </p:nvPr>
        </p:nvSpPr>
        <p:spPr/>
        <p:txBody>
          <a:bodyPr/>
          <a:lstStyle/>
          <a:p>
            <a:pPr>
              <a:defRPr/>
            </a:pPr>
            <a:fld id="{0D29E0BC-F55B-4BF6-817B-A9CCD8FB523D}" type="slidenum">
              <a:rPr lang="zh-CN" altLang="en-US" smtClean="0"/>
              <a:t>25</a:t>
            </a:fld>
            <a:endParaRPr lang="zh-CN" altLang="en-US"/>
          </a:p>
        </p:txBody>
      </p:sp>
    </p:spTree>
    <p:extLst>
      <p:ext uri="{BB962C8B-B14F-4D97-AF65-F5344CB8AC3E}">
        <p14:creationId xmlns:p14="http://schemas.microsoft.com/office/powerpoint/2010/main" val="1925450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2022/6/17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2022/6/17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2022/6/17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val="0"/>
              </a:ext>
            </a:extLst>
          </a:blip>
          <a:srcRect t="15242"/>
          <a:stretch>
            <a:fillRect/>
          </a:stretch>
        </p:blipFill>
        <p:spPr>
          <a:xfrm>
            <a:off x="191344" y="40"/>
            <a:ext cx="3685039" cy="1201299"/>
          </a:xfrm>
          <a:prstGeom prst="rect">
            <a:avLst/>
          </a:prstGeom>
        </p:spPr>
      </p:pic>
      <p:sp>
        <p:nvSpPr>
          <p:cNvPr id="6" name="矩形 5"/>
          <p:cNvSpPr/>
          <p:nvPr userDrawn="1"/>
        </p:nvSpPr>
        <p:spPr>
          <a:xfrm>
            <a:off x="5729031" y="1996884"/>
            <a:ext cx="6462969" cy="4838618"/>
          </a:xfrm>
          <a:prstGeom prst="rect">
            <a:avLst/>
          </a:prstGeom>
          <a:blipFill dpi="0" rotWithShape="1">
            <a:blip r:embed="rId3">
              <a:alphaModFix amt="33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val="0"/>
              </a:ext>
            </a:extLst>
          </a:blip>
          <a:srcRect t="15242"/>
          <a:stretch>
            <a:fillRect/>
          </a:stretch>
        </p:blipFill>
        <p:spPr>
          <a:xfrm>
            <a:off x="9264352" y="65236"/>
            <a:ext cx="2808312" cy="915492"/>
          </a:xfrm>
          <a:prstGeom prst="rect">
            <a:avLst/>
          </a:prstGeom>
        </p:spPr>
      </p:pic>
      <p:cxnSp>
        <p:nvCxnSpPr>
          <p:cNvPr id="9" name="直接连接符 8"/>
          <p:cNvCxnSpPr/>
          <p:nvPr userDrawn="1"/>
        </p:nvCxnSpPr>
        <p:spPr>
          <a:xfrm>
            <a:off x="379693" y="476672"/>
            <a:ext cx="8740643" cy="0"/>
          </a:xfrm>
          <a:prstGeom prst="line">
            <a:avLst/>
          </a:prstGeom>
          <a:ln w="15875">
            <a:solidFill>
              <a:srgbClr val="A6BFC0"/>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10" name="椭圆 9"/>
          <p:cNvSpPr>
            <a:spLocks noChangeAspect="1"/>
          </p:cNvSpPr>
          <p:nvPr userDrawn="1"/>
        </p:nvSpPr>
        <p:spPr>
          <a:xfrm>
            <a:off x="2030467" y="332672"/>
            <a:ext cx="288000" cy="28800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a:spLocks noChangeAspect="1"/>
          </p:cNvSpPr>
          <p:nvPr userDrawn="1"/>
        </p:nvSpPr>
        <p:spPr>
          <a:xfrm>
            <a:off x="277037" y="332672"/>
            <a:ext cx="288000" cy="288000"/>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a:spLocks noChangeAspect="1"/>
          </p:cNvSpPr>
          <p:nvPr userDrawn="1"/>
        </p:nvSpPr>
        <p:spPr>
          <a:xfrm>
            <a:off x="2907182" y="346607"/>
            <a:ext cx="288000" cy="288000"/>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userDrawn="1"/>
        </p:nvSpPr>
        <p:spPr>
          <a:xfrm>
            <a:off x="1153752" y="332672"/>
            <a:ext cx="288000" cy="288000"/>
          </a:xfrm>
          <a:prstGeom prst="ellipse">
            <a:avLst/>
          </a:prstGeom>
          <a:solidFill>
            <a:srgbClr val="73C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928688"/>
            <a:ext cx="10972800" cy="85392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993712"/>
            <a:ext cx="10972800" cy="4132451"/>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lvl1pPr>
              <a:defRPr/>
            </a:lvl1pPr>
          </a:lstStyle>
          <a:p>
            <a:fld id="{083C5CDC-06C7-48A0-AD08-35EE8BAA836E}" type="datetimeFigureOut">
              <a:rPr lang="zh-CN" altLang="en-US" smtClean="0"/>
              <a:t>2022/6/17</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lvl1pPr>
              <a:defRPr/>
            </a:lvl1p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lvl1pPr>
              <a:defRPr/>
            </a:lvl1pPr>
          </a:lstStyle>
          <a:p>
            <a:fld id="{2F06C3D9-71F8-4309-AA9C-C90BD45E94A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2022/6/17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2022/6/17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2022/6/17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2022/6/17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2022/6/17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2022/6/17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2022/6/17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2022/6/17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2022/6/17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5"/>
          <a:srcRect/>
          <a:stretch>
            <a:fillRect/>
          </a:stretch>
        </a:blipFill>
        <a:effectLst/>
      </p:bgPr>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Lst>
  <p:hf sldNum="0" hdr="0" ftr="0" dt="0"/>
  <p:txStyles>
    <p:titleStyle>
      <a:lvl1pPr algn="l" rtl="0" eaLnBrk="0" fontAlgn="base" hangingPunct="0">
        <a:lnSpc>
          <a:spcPct val="90000"/>
        </a:lnSpc>
        <a:spcBef>
          <a:spcPct val="0"/>
        </a:spcBef>
        <a:spcAft>
          <a:spcPct val="0"/>
        </a:spcAft>
        <a:defRPr sz="540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vl2pPr algn="l" rtl="0" eaLnBrk="0" fontAlgn="base" hangingPunct="0">
        <a:lnSpc>
          <a:spcPct val="90000"/>
        </a:lnSpc>
        <a:spcBef>
          <a:spcPct val="0"/>
        </a:spcBef>
        <a:spcAft>
          <a:spcPct val="0"/>
        </a:spcAft>
        <a:defRPr sz="5400">
          <a:solidFill>
            <a:schemeClr val="tx1"/>
          </a:solidFill>
          <a:latin typeface="Corbel" panose="020B0503020204020204" pitchFamily="34" charset="0"/>
        </a:defRPr>
      </a:lvl2pPr>
      <a:lvl3pPr algn="l" rtl="0" eaLnBrk="0" fontAlgn="base" hangingPunct="0">
        <a:lnSpc>
          <a:spcPct val="90000"/>
        </a:lnSpc>
        <a:spcBef>
          <a:spcPct val="0"/>
        </a:spcBef>
        <a:spcAft>
          <a:spcPct val="0"/>
        </a:spcAft>
        <a:defRPr sz="5400">
          <a:solidFill>
            <a:schemeClr val="tx1"/>
          </a:solidFill>
          <a:latin typeface="Corbel" panose="020B0503020204020204" pitchFamily="34" charset="0"/>
        </a:defRPr>
      </a:lvl3pPr>
      <a:lvl4pPr algn="l" rtl="0" eaLnBrk="0" fontAlgn="base" hangingPunct="0">
        <a:lnSpc>
          <a:spcPct val="90000"/>
        </a:lnSpc>
        <a:spcBef>
          <a:spcPct val="0"/>
        </a:spcBef>
        <a:spcAft>
          <a:spcPct val="0"/>
        </a:spcAft>
        <a:defRPr sz="5400">
          <a:solidFill>
            <a:schemeClr val="tx1"/>
          </a:solidFill>
          <a:latin typeface="Corbel" panose="020B0503020204020204" pitchFamily="34" charset="0"/>
        </a:defRPr>
      </a:lvl4pPr>
      <a:lvl5pPr algn="l" rtl="0" eaLnBrk="0" fontAlgn="base" hangingPunct="0">
        <a:lnSpc>
          <a:spcPct val="90000"/>
        </a:lnSpc>
        <a:spcBef>
          <a:spcPct val="0"/>
        </a:spcBef>
        <a:spcAft>
          <a:spcPct val="0"/>
        </a:spcAft>
        <a:defRPr sz="5400">
          <a:solidFill>
            <a:schemeClr val="tx1"/>
          </a:solidFill>
          <a:latin typeface="Corbel" panose="020B0503020204020204" pitchFamily="34" charset="0"/>
        </a:defRPr>
      </a:lvl5pPr>
      <a:lvl6pPr marL="457200" algn="l" rtl="0" fontAlgn="base">
        <a:lnSpc>
          <a:spcPct val="90000"/>
        </a:lnSpc>
        <a:spcBef>
          <a:spcPct val="0"/>
        </a:spcBef>
        <a:spcAft>
          <a:spcPct val="0"/>
        </a:spcAft>
        <a:defRPr sz="5400">
          <a:solidFill>
            <a:schemeClr val="tx1"/>
          </a:solidFill>
          <a:latin typeface="Corbel" panose="020B0503020204020204" pitchFamily="34" charset="0"/>
        </a:defRPr>
      </a:lvl6pPr>
      <a:lvl7pPr marL="914400" algn="l" rtl="0" fontAlgn="base">
        <a:lnSpc>
          <a:spcPct val="90000"/>
        </a:lnSpc>
        <a:spcBef>
          <a:spcPct val="0"/>
        </a:spcBef>
        <a:spcAft>
          <a:spcPct val="0"/>
        </a:spcAft>
        <a:defRPr sz="5400">
          <a:solidFill>
            <a:schemeClr val="tx1"/>
          </a:solidFill>
          <a:latin typeface="Corbel" panose="020B0503020204020204" pitchFamily="34" charset="0"/>
        </a:defRPr>
      </a:lvl7pPr>
      <a:lvl8pPr marL="1371600" algn="l" rtl="0" fontAlgn="base">
        <a:lnSpc>
          <a:spcPct val="90000"/>
        </a:lnSpc>
        <a:spcBef>
          <a:spcPct val="0"/>
        </a:spcBef>
        <a:spcAft>
          <a:spcPct val="0"/>
        </a:spcAft>
        <a:defRPr sz="5400">
          <a:solidFill>
            <a:schemeClr val="tx1"/>
          </a:solidFill>
          <a:latin typeface="Corbel" panose="020B0503020204020204" pitchFamily="34" charset="0"/>
        </a:defRPr>
      </a:lvl8pPr>
      <a:lvl9pPr marL="1828800" algn="l" rtl="0" fontAlgn="base">
        <a:lnSpc>
          <a:spcPct val="90000"/>
        </a:lnSpc>
        <a:spcBef>
          <a:spcPct val="0"/>
        </a:spcBef>
        <a:spcAft>
          <a:spcPct val="0"/>
        </a:spcAft>
        <a:defRPr sz="5400">
          <a:solidFill>
            <a:schemeClr val="tx1"/>
          </a:solidFill>
          <a:latin typeface="Corbel" panose="020B050302020402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 Id="rId5" Type="http://schemas.openxmlformats.org/officeDocument/2006/relationships/image" Target="../media/image32.jp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667508" y="2438401"/>
            <a:ext cx="8856984" cy="0"/>
          </a:xfrm>
          <a:prstGeom prst="line">
            <a:avLst/>
          </a:prstGeom>
          <a:ln w="15875">
            <a:solidFill>
              <a:srgbClr val="A6BFC0"/>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ctrTitle" idx="4294967295"/>
          </p:nvPr>
        </p:nvSpPr>
        <p:spPr>
          <a:xfrm>
            <a:off x="1394025" y="3175406"/>
            <a:ext cx="9401608" cy="1641490"/>
          </a:xfrm>
          <a:prstGeom prst="rect">
            <a:avLst/>
          </a:prstGeom>
        </p:spPr>
        <p:txBody>
          <a:bodyPr rtlCol="0"/>
          <a:lstStyle/>
          <a:p>
            <a:pPr algn="ctr" eaLnBrk="1" fontAlgn="auto" hangingPunct="1">
              <a:spcAft>
                <a:spcPts val="0"/>
              </a:spcAft>
              <a:defRPr/>
            </a:pPr>
            <a:r>
              <a:rPr kumimoji="1" lang="zh-CN" altLang="en-US" sz="7200" b="1" dirty="0">
                <a:effectLst>
                  <a:outerShdw blurRad="63500" dist="127000" dir="5400000" algn="t" rotWithShape="0">
                    <a:prstClr val="black">
                      <a:alpha val="45000"/>
                    </a:prstClr>
                  </a:outerShdw>
                </a:effectLst>
                <a:latin typeface="隶书" panose="02010509060101010101" pitchFamily="49" charset="-122"/>
                <a:ea typeface="隶书" panose="02010509060101010101" pitchFamily="49" charset="-122"/>
                <a:cs typeface="微软雅黑" panose="020B0503020204020204" charset="-122"/>
              </a:rPr>
              <a:t>数字货币风险</a:t>
            </a:r>
          </a:p>
        </p:txBody>
      </p:sp>
      <p:grpSp>
        <p:nvGrpSpPr>
          <p:cNvPr id="3" name="组合 2"/>
          <p:cNvGrpSpPr/>
          <p:nvPr/>
        </p:nvGrpSpPr>
        <p:grpSpPr>
          <a:xfrm>
            <a:off x="5375920" y="1467157"/>
            <a:ext cx="1440160" cy="1440000"/>
            <a:chOff x="5375920" y="1467157"/>
            <a:chExt cx="1440160" cy="1440000"/>
          </a:xfrm>
        </p:grpSpPr>
        <p:sp>
          <p:nvSpPr>
            <p:cNvPr id="4" name="椭圆 3"/>
            <p:cNvSpPr/>
            <p:nvPr/>
          </p:nvSpPr>
          <p:spPr>
            <a:xfrm>
              <a:off x="5375920" y="1467157"/>
              <a:ext cx="1440160" cy="1440000"/>
            </a:xfrm>
            <a:prstGeom prst="ellipse">
              <a:avLst/>
            </a:prstGeom>
            <a:noFill/>
            <a:ln w="25400">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饼形 6"/>
            <p:cNvSpPr/>
            <p:nvPr/>
          </p:nvSpPr>
          <p:spPr>
            <a:xfrm>
              <a:off x="5394000" y="1484784"/>
              <a:ext cx="1404000" cy="1404000"/>
            </a:xfrm>
            <a:prstGeom prst="pie">
              <a:avLst>
                <a:gd name="adj1" fmla="val 5408647"/>
                <a:gd name="adj2" fmla="val 16200000"/>
              </a:avLst>
            </a:prstGeom>
            <a:solidFill>
              <a:srgbClr val="217F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饼形 9"/>
            <p:cNvSpPr/>
            <p:nvPr/>
          </p:nvSpPr>
          <p:spPr>
            <a:xfrm rot="10800000">
              <a:off x="5392829" y="1484784"/>
              <a:ext cx="1404000" cy="1404000"/>
            </a:xfrm>
            <a:prstGeom prst="pie">
              <a:avLst>
                <a:gd name="adj1" fmla="val 5408647"/>
                <a:gd name="adj2" fmla="val 16200000"/>
              </a:avLst>
            </a:prstGeom>
            <a:solidFill>
              <a:srgbClr val="0E374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9" name="组合 18"/>
            <p:cNvGrpSpPr/>
            <p:nvPr/>
          </p:nvGrpSpPr>
          <p:grpSpPr>
            <a:xfrm>
              <a:off x="5549435" y="1795228"/>
              <a:ext cx="1111833" cy="783109"/>
              <a:chOff x="2981654" y="3524403"/>
              <a:chExt cx="1836204" cy="1441069"/>
            </a:xfrm>
            <a:solidFill>
              <a:schemeClr val="tx1"/>
            </a:solidFill>
          </p:grpSpPr>
          <p:sp>
            <p:nvSpPr>
              <p:cNvPr id="14" name="KSO_Shape"/>
              <p:cNvSpPr/>
              <p:nvPr/>
            </p:nvSpPr>
            <p:spPr>
              <a:xfrm>
                <a:off x="3359696" y="3645024"/>
                <a:ext cx="1080120" cy="1320448"/>
              </a:xfrm>
              <a:prstGeom prst="can">
                <a:avLst>
                  <a:gd name="adj" fmla="val 44647"/>
                </a:avLst>
              </a:prstGeom>
              <a:grp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FFFF"/>
                  </a:solidFill>
                </a:endParaRPr>
              </a:p>
            </p:txBody>
          </p:sp>
          <p:grpSp>
            <p:nvGrpSpPr>
              <p:cNvPr id="17" name="组合 16"/>
              <p:cNvGrpSpPr/>
              <p:nvPr/>
            </p:nvGrpSpPr>
            <p:grpSpPr>
              <a:xfrm>
                <a:off x="3051858" y="3975414"/>
                <a:ext cx="158818" cy="894318"/>
                <a:chOff x="3051858" y="3975414"/>
                <a:chExt cx="158818" cy="894318"/>
              </a:xfrm>
              <a:grpFill/>
            </p:grpSpPr>
            <p:sp>
              <p:nvSpPr>
                <p:cNvPr id="15" name="椭圆 14"/>
                <p:cNvSpPr/>
                <p:nvPr/>
              </p:nvSpPr>
              <p:spPr>
                <a:xfrm>
                  <a:off x="3051858" y="4439003"/>
                  <a:ext cx="158818" cy="13563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095275" y="3975414"/>
                  <a:ext cx="59455" cy="8913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KSO_Shape"/>
                <p:cNvSpPr/>
                <p:nvPr/>
              </p:nvSpPr>
              <p:spPr>
                <a:xfrm rot="16200000">
                  <a:off x="2975794" y="4654100"/>
                  <a:ext cx="307983" cy="123281"/>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FFFF"/>
                    </a:solidFill>
                  </a:endParaRPr>
                </a:p>
              </p:txBody>
            </p:sp>
          </p:grpSp>
          <p:sp>
            <p:nvSpPr>
              <p:cNvPr id="13" name="流程图: 决策 12"/>
              <p:cNvSpPr/>
              <p:nvPr/>
            </p:nvSpPr>
            <p:spPr>
              <a:xfrm>
                <a:off x="2981654" y="3524403"/>
                <a:ext cx="1836204" cy="977138"/>
              </a:xfrm>
              <a:prstGeom prst="flowChartDecision">
                <a:avLst/>
              </a:prstGeom>
              <a:grpFill/>
              <a:ln w="285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cxnSp>
        <p:nvCxnSpPr>
          <p:cNvPr id="21" name="直接连接符 20"/>
          <p:cNvCxnSpPr/>
          <p:nvPr/>
        </p:nvCxnSpPr>
        <p:spPr>
          <a:xfrm>
            <a:off x="1666337" y="4653136"/>
            <a:ext cx="8856984" cy="0"/>
          </a:xfrm>
          <a:prstGeom prst="line">
            <a:avLst/>
          </a:prstGeom>
          <a:ln w="15875">
            <a:solidFill>
              <a:srgbClr val="A6BFC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4838214" y="4869701"/>
            <a:ext cx="2525112" cy="430887"/>
          </a:xfrm>
          <a:prstGeom prst="rect">
            <a:avLst/>
          </a:prstGeom>
          <a:noFill/>
        </p:spPr>
        <p:txBody>
          <a:bodyPr wrap="square" rtlCol="0">
            <a:spAutoFit/>
          </a:bodyPr>
          <a:lstStyle/>
          <a:p>
            <a:r>
              <a:rPr lang="zh-CN" altLang="en-US" sz="2200" dirty="0">
                <a:latin typeface="+mn-lt"/>
              </a:rPr>
              <a:t>自动化</a:t>
            </a:r>
            <a:r>
              <a:rPr lang="en-US" altLang="zh-CN" sz="2200" dirty="0"/>
              <a:t>96</a:t>
            </a:r>
            <a:r>
              <a:rPr lang="zh-CN" altLang="en-US" sz="2200" dirty="0"/>
              <a:t>薛荣坤</a:t>
            </a:r>
            <a:endParaRPr lang="zh-CN" altLang="en-US" sz="2200" dirty="0">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79376" y="908720"/>
            <a:ext cx="3312368" cy="461665"/>
          </a:xfrm>
          <a:prstGeom prst="rect">
            <a:avLst/>
          </a:prstGeom>
          <a:noFill/>
        </p:spPr>
        <p:txBody>
          <a:bodyPr wrap="square" rtlCol="0">
            <a:spAutoFit/>
          </a:bodyPr>
          <a:lstStyle/>
          <a:p>
            <a:r>
              <a:rPr lang="zh-CN" altLang="en-US" sz="2400" dirty="0">
                <a:ea typeface="楷体" panose="02010609060101010101" pitchFamily="49" charset="-122"/>
              </a:rPr>
              <a:t>以太坊</a:t>
            </a:r>
          </a:p>
        </p:txBody>
      </p:sp>
      <p:sp>
        <p:nvSpPr>
          <p:cNvPr id="4" name="文本框 3"/>
          <p:cNvSpPr txBox="1"/>
          <p:nvPr/>
        </p:nvSpPr>
        <p:spPr>
          <a:xfrm>
            <a:off x="479376" y="1370385"/>
            <a:ext cx="9217024" cy="1754326"/>
          </a:xfrm>
          <a:prstGeom prst="rect">
            <a:avLst/>
          </a:prstGeom>
          <a:noFill/>
        </p:spPr>
        <p:txBody>
          <a:bodyPr wrap="square" rtlCol="0">
            <a:spAutoFit/>
          </a:bodyPr>
          <a:lstStyle/>
          <a:p>
            <a:r>
              <a:rPr lang="en-US" altLang="zh-CN" dirty="0"/>
              <a:t>"gas"</a:t>
            </a:r>
            <a:r>
              <a:rPr lang="zh-CN" altLang="en-US" dirty="0"/>
              <a:t>是以太坊中使用的特殊单位的名称。它测量一个操作或一组操作需要执行多少</a:t>
            </a:r>
            <a:r>
              <a:rPr lang="en-US" altLang="zh-CN" dirty="0"/>
              <a:t>"</a:t>
            </a:r>
            <a:r>
              <a:rPr lang="zh-CN" altLang="en-US" dirty="0"/>
              <a:t>工作</a:t>
            </a:r>
            <a:r>
              <a:rPr lang="en-US" altLang="zh-CN" dirty="0"/>
              <a:t>"</a:t>
            </a:r>
            <a:r>
              <a:rPr lang="zh-CN" altLang="en-US" dirty="0"/>
              <a:t>量</a:t>
            </a:r>
            <a:r>
              <a:rPr lang="en-US" altLang="zh-CN" dirty="0"/>
              <a:t>.</a:t>
            </a:r>
            <a:r>
              <a:rPr lang="zh-CN" altLang="en-US" dirty="0"/>
              <a:t>在以太坊平台上通过交易或合约执行的每个操作都会消耗一定数量的 </a:t>
            </a:r>
            <a:r>
              <a:rPr lang="en-US" altLang="zh-CN" dirty="0"/>
              <a:t>gas</a:t>
            </a:r>
            <a:r>
              <a:rPr lang="zh-CN" altLang="en-US" dirty="0"/>
              <a:t>，而需要更多计算资源的操作比需要少量计算资源的消耗的 </a:t>
            </a:r>
            <a:r>
              <a:rPr lang="en-US" altLang="zh-CN" dirty="0"/>
              <a:t>gas </a:t>
            </a:r>
            <a:r>
              <a:rPr lang="zh-CN" altLang="en-US" dirty="0"/>
              <a:t>更多。</a:t>
            </a:r>
            <a:endParaRPr lang="en-US" altLang="zh-CN" dirty="0"/>
          </a:p>
          <a:p>
            <a:r>
              <a:rPr lang="zh-CN" altLang="en-US" dirty="0"/>
              <a:t>合约代码部署到以太坊平台后，一段代码逻辑可以假设为一个套餐，而外部调用者在调用该合约的某一函数时会提供数量一定的 </a:t>
            </a:r>
            <a:r>
              <a:rPr lang="en-US" altLang="zh-CN" dirty="0"/>
              <a:t>GAS</a:t>
            </a:r>
            <a:r>
              <a:rPr lang="zh-CN" altLang="en-US" dirty="0"/>
              <a:t>，如果这些 </a:t>
            </a:r>
            <a:r>
              <a:rPr lang="en-US" altLang="zh-CN" dirty="0"/>
              <a:t>Gas </a:t>
            </a:r>
            <a:r>
              <a:rPr lang="zh-CN" altLang="en-US" dirty="0"/>
              <a:t>大于这一套 餐 所需的能量，则会成功执行，否则会由于 </a:t>
            </a:r>
            <a:r>
              <a:rPr lang="en-US" altLang="zh-CN" dirty="0"/>
              <a:t>Gas </a:t>
            </a:r>
            <a:r>
              <a:rPr lang="zh-CN" altLang="en-US" dirty="0"/>
              <a:t>不足而发生 合约状态回滚。</a:t>
            </a:r>
          </a:p>
        </p:txBody>
      </p:sp>
      <p:sp>
        <p:nvSpPr>
          <p:cNvPr id="2" name="文本框 1">
            <a:extLst>
              <a:ext uri="{FF2B5EF4-FFF2-40B4-BE49-F238E27FC236}">
                <a16:creationId xmlns:a16="http://schemas.microsoft.com/office/drawing/2014/main" id="{0456E45E-43DD-14AE-8BF4-28449F6C2110}"/>
              </a:ext>
            </a:extLst>
          </p:cNvPr>
          <p:cNvSpPr txBox="1"/>
          <p:nvPr/>
        </p:nvSpPr>
        <p:spPr>
          <a:xfrm>
            <a:off x="3547449" y="3784348"/>
            <a:ext cx="5097101" cy="3139321"/>
          </a:xfrm>
          <a:prstGeom prst="rect">
            <a:avLst/>
          </a:prstGeom>
          <a:noFill/>
        </p:spPr>
        <p:txBody>
          <a:bodyPr wrap="square" rtlCol="0">
            <a:spAutoFit/>
          </a:bodyPr>
          <a:lstStyle/>
          <a:p>
            <a:pPr lvl="1"/>
            <a:r>
              <a:rPr lang="zh-CN" altLang="zh-CN" sz="2000" dirty="0"/>
              <a:t>用户帐户：</a:t>
            </a:r>
          </a:p>
          <a:p>
            <a:pPr lvl="2"/>
            <a:r>
              <a:rPr lang="zh-CN" altLang="zh-CN" sz="2000" dirty="0"/>
              <a:t>地址</a:t>
            </a:r>
            <a:endParaRPr lang="en-US" altLang="zh-CN" sz="2000" dirty="0"/>
          </a:p>
          <a:p>
            <a:pPr lvl="2"/>
            <a:r>
              <a:rPr lang="zh-CN" altLang="zh-CN" sz="2000" dirty="0"/>
              <a:t>余额</a:t>
            </a:r>
            <a:endParaRPr lang="en-US" altLang="zh-CN" sz="2000" dirty="0"/>
          </a:p>
          <a:p>
            <a:pPr lvl="2"/>
            <a:endParaRPr lang="en-US" altLang="zh-CN" sz="2000" dirty="0"/>
          </a:p>
          <a:p>
            <a:pPr lvl="1"/>
            <a:r>
              <a:rPr lang="zh-CN" altLang="zh-CN" sz="2000" dirty="0"/>
              <a:t>智能合约账户：</a:t>
            </a:r>
          </a:p>
          <a:p>
            <a:pPr lvl="2"/>
            <a:r>
              <a:rPr lang="zh-CN" altLang="zh-CN" sz="2000" dirty="0"/>
              <a:t>地址</a:t>
            </a:r>
          </a:p>
          <a:p>
            <a:pPr lvl="2"/>
            <a:r>
              <a:rPr lang="zh-CN" altLang="zh-CN" sz="2000" dirty="0"/>
              <a:t>余额</a:t>
            </a:r>
            <a:endParaRPr lang="en-US" altLang="zh-CN" sz="2000" dirty="0"/>
          </a:p>
          <a:p>
            <a:pPr lvl="2"/>
            <a:r>
              <a:rPr lang="zh-CN" altLang="zh-CN" sz="2000" dirty="0"/>
              <a:t>状态</a:t>
            </a:r>
          </a:p>
          <a:p>
            <a:pPr lvl="2"/>
            <a:r>
              <a:rPr lang="zh-CN" altLang="zh-CN" sz="2000" dirty="0"/>
              <a:t>代码</a:t>
            </a:r>
          </a:p>
          <a:p>
            <a:endParaRPr kumimoji="1"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片包含 形状&#10;&#10;描述已自动生成">
            <a:extLst>
              <a:ext uri="{FF2B5EF4-FFF2-40B4-BE49-F238E27FC236}">
                <a16:creationId xmlns:a16="http://schemas.microsoft.com/office/drawing/2014/main" id="{9D3BFB22-4643-772E-2258-76156E5A4F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674" y="746635"/>
            <a:ext cx="7017102" cy="3434945"/>
          </a:xfrm>
          <a:prstGeom prst="rect">
            <a:avLst/>
          </a:prstGeom>
        </p:spPr>
      </p:pic>
      <p:pic>
        <p:nvPicPr>
          <p:cNvPr id="8" name="图片 7" descr="图形用户界面, 文本, 应用程序, 聊天或短信&#10;&#10;描述已自动生成">
            <a:extLst>
              <a:ext uri="{FF2B5EF4-FFF2-40B4-BE49-F238E27FC236}">
                <a16:creationId xmlns:a16="http://schemas.microsoft.com/office/drawing/2014/main" id="{CFFDBBDE-16B6-F41A-15E9-B5927CFF39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8798" y="2059416"/>
            <a:ext cx="7389989" cy="4244328"/>
          </a:xfrm>
          <a:prstGeom prst="rect">
            <a:avLst/>
          </a:prstGeom>
        </p:spPr>
      </p:pic>
    </p:spTree>
    <p:extLst>
      <p:ext uri="{BB962C8B-B14F-4D97-AF65-F5344CB8AC3E}">
        <p14:creationId xmlns:p14="http://schemas.microsoft.com/office/powerpoint/2010/main" val="4091355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descr="文本&#10;&#10;描述已自动生成">
            <a:extLst>
              <a:ext uri="{FF2B5EF4-FFF2-40B4-BE49-F238E27FC236}">
                <a16:creationId xmlns:a16="http://schemas.microsoft.com/office/drawing/2014/main" id="{5EAC0E16-8F98-2887-960F-F88FCFED39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3515" y="1173635"/>
            <a:ext cx="8020447" cy="5273443"/>
          </a:xfrm>
          <a:prstGeom prst="rect">
            <a:avLst/>
          </a:prstGeom>
        </p:spPr>
      </p:pic>
    </p:spTree>
    <p:extLst>
      <p:ext uri="{BB962C8B-B14F-4D97-AF65-F5344CB8AC3E}">
        <p14:creationId xmlns:p14="http://schemas.microsoft.com/office/powerpoint/2010/main" val="3218408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F32AC47-2AE4-A8E8-D08A-D91A6B2AE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337" y="3536260"/>
            <a:ext cx="5486400" cy="2984500"/>
          </a:xfrm>
          <a:prstGeom prst="rect">
            <a:avLst/>
          </a:prstGeom>
        </p:spPr>
      </p:pic>
      <p:pic>
        <p:nvPicPr>
          <p:cNvPr id="6" name="图片 5" descr="图形用户界面, 文本, 应用程序, 电子邮件&#10;&#10;描述已自动生成">
            <a:extLst>
              <a:ext uri="{FF2B5EF4-FFF2-40B4-BE49-F238E27FC236}">
                <a16:creationId xmlns:a16="http://schemas.microsoft.com/office/drawing/2014/main" id="{0DC64308-76AE-BC55-AE24-B33637B3CC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4446" y="931365"/>
            <a:ext cx="5459711" cy="2699456"/>
          </a:xfrm>
          <a:prstGeom prst="rect">
            <a:avLst/>
          </a:prstGeom>
        </p:spPr>
      </p:pic>
      <p:pic>
        <p:nvPicPr>
          <p:cNvPr id="8" name="图片 7" descr="图形用户界面, 文本, 应用程序, 电子邮件&#10;&#10;描述已自动生成">
            <a:extLst>
              <a:ext uri="{FF2B5EF4-FFF2-40B4-BE49-F238E27FC236}">
                <a16:creationId xmlns:a16="http://schemas.microsoft.com/office/drawing/2014/main" id="{0C82150F-681F-3FA9-3553-F304E336C8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044" y="931365"/>
            <a:ext cx="5486400" cy="2657091"/>
          </a:xfrm>
          <a:prstGeom prst="rect">
            <a:avLst/>
          </a:prstGeom>
        </p:spPr>
      </p:pic>
      <p:pic>
        <p:nvPicPr>
          <p:cNvPr id="12" name="图片 11" descr="图表, 折线图&#10;&#10;描述已自动生成">
            <a:extLst>
              <a:ext uri="{FF2B5EF4-FFF2-40B4-BE49-F238E27FC236}">
                <a16:creationId xmlns:a16="http://schemas.microsoft.com/office/drawing/2014/main" id="{EE637E28-9737-32CB-7142-9C54D5AA36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7738" y="3630821"/>
            <a:ext cx="3606144" cy="2699456"/>
          </a:xfrm>
          <a:prstGeom prst="rect">
            <a:avLst/>
          </a:prstGeom>
        </p:spPr>
      </p:pic>
    </p:spTree>
    <p:extLst>
      <p:ext uri="{BB962C8B-B14F-4D97-AF65-F5344CB8AC3E}">
        <p14:creationId xmlns:p14="http://schemas.microsoft.com/office/powerpoint/2010/main" val="265980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标&#10;&#10;低可信度描述已自动生成">
            <a:extLst>
              <a:ext uri="{FF2B5EF4-FFF2-40B4-BE49-F238E27FC236}">
                <a16:creationId xmlns:a16="http://schemas.microsoft.com/office/drawing/2014/main" id="{3B19A64D-BF9E-54EA-9D51-CBA7AEC1A1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094" y="1095728"/>
            <a:ext cx="2044700" cy="5321300"/>
          </a:xfrm>
          <a:prstGeom prst="rect">
            <a:avLst/>
          </a:prstGeom>
        </p:spPr>
      </p:pic>
      <p:pic>
        <p:nvPicPr>
          <p:cNvPr id="9" name="图片 8" descr="图形用户界面, 应用程序, 聊天或短信, 网站&#10;&#10;描述已自动生成">
            <a:extLst>
              <a:ext uri="{FF2B5EF4-FFF2-40B4-BE49-F238E27FC236}">
                <a16:creationId xmlns:a16="http://schemas.microsoft.com/office/drawing/2014/main" id="{F7F4F1F5-A36F-FF40-B796-726B4D1193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2274" y="762088"/>
            <a:ext cx="7658100" cy="2171700"/>
          </a:xfrm>
          <a:prstGeom prst="rect">
            <a:avLst/>
          </a:prstGeom>
        </p:spPr>
      </p:pic>
      <p:pic>
        <p:nvPicPr>
          <p:cNvPr id="12" name="图片 11" descr="日程表&#10;&#10;描述已自动生成">
            <a:extLst>
              <a:ext uri="{FF2B5EF4-FFF2-40B4-BE49-F238E27FC236}">
                <a16:creationId xmlns:a16="http://schemas.microsoft.com/office/drawing/2014/main" id="{3ADDE886-13DC-4FC5-D261-4E0C84FDCA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2274" y="3401850"/>
            <a:ext cx="8671632" cy="2084550"/>
          </a:xfrm>
          <a:prstGeom prst="rect">
            <a:avLst/>
          </a:prstGeom>
        </p:spPr>
      </p:pic>
    </p:spTree>
    <p:extLst>
      <p:ext uri="{BB962C8B-B14F-4D97-AF65-F5344CB8AC3E}">
        <p14:creationId xmlns:p14="http://schemas.microsoft.com/office/powerpoint/2010/main" val="3019226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形用户界面, 文本, 应用程序, 聊天或短信&#10;&#10;描述已自动生成">
            <a:extLst>
              <a:ext uri="{FF2B5EF4-FFF2-40B4-BE49-F238E27FC236}">
                <a16:creationId xmlns:a16="http://schemas.microsoft.com/office/drawing/2014/main" id="{7244EA15-92E2-6BCB-F155-9D72CCEE4E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932" y="1072875"/>
            <a:ext cx="9604136" cy="5096072"/>
          </a:xfrm>
          <a:prstGeom prst="rect">
            <a:avLst/>
          </a:prstGeom>
        </p:spPr>
      </p:pic>
    </p:spTree>
    <p:extLst>
      <p:ext uri="{BB962C8B-B14F-4D97-AF65-F5344CB8AC3E}">
        <p14:creationId xmlns:p14="http://schemas.microsoft.com/office/powerpoint/2010/main" val="4026396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19336" y="2657487"/>
            <a:ext cx="756000" cy="756000"/>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940080" y="2657487"/>
            <a:ext cx="756000" cy="75600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1760824" y="2657487"/>
            <a:ext cx="756000" cy="75600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3402312" y="2657487"/>
            <a:ext cx="756000" cy="756000"/>
          </a:xfrm>
          <a:prstGeom prst="ellipse">
            <a:avLst/>
          </a:prstGeom>
          <a:solidFill>
            <a:srgbClr val="73C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5043800" y="2657487"/>
            <a:ext cx="756000" cy="756000"/>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2581568" y="2657487"/>
            <a:ext cx="756000" cy="756000"/>
          </a:xfrm>
          <a:prstGeom prst="ellipse">
            <a:avLst/>
          </a:prstGeom>
          <a:solidFill>
            <a:srgbClr val="87D2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4223056" y="2657487"/>
            <a:ext cx="756000" cy="75600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5886211" y="2675487"/>
            <a:ext cx="756000" cy="756000"/>
          </a:xfrm>
          <a:prstGeom prst="ellipse">
            <a:avLst/>
          </a:prstGeom>
          <a:solidFill>
            <a:srgbClr val="1F6C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flipV="1">
            <a:off x="6816080" y="3413487"/>
            <a:ext cx="5112568" cy="18000"/>
          </a:xfrm>
          <a:prstGeom prst="line">
            <a:avLst/>
          </a:prstGeom>
          <a:ln w="34925">
            <a:solidFill>
              <a:srgbClr val="A6BFC0"/>
            </a:solidFill>
            <a:prstDash val="sysDot"/>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6697003" y="2364749"/>
            <a:ext cx="2441694" cy="989053"/>
          </a:xfrm>
          <a:prstGeom prst="rect">
            <a:avLst/>
          </a:prstGeom>
        </p:spPr>
        <p:txBody>
          <a:bodyPr wrap="none">
            <a:spAutoFit/>
          </a:bodyPr>
          <a:lstStyle/>
          <a:p>
            <a:pPr eaLnBrk="1" fontAlgn="auto" hangingPunct="1">
              <a:lnSpc>
                <a:spcPct val="150000"/>
              </a:lnSpc>
              <a:spcAft>
                <a:spcPts val="0"/>
              </a:spcAft>
              <a:defRPr/>
            </a:pPr>
            <a:r>
              <a:rPr kumimoji="1" lang="zh-CN" altLang="en-US" sz="4400" b="1" dirty="0">
                <a:latin typeface="Cooper Black" panose="0208090404030B020404" pitchFamily="18" charset="0"/>
                <a:ea typeface="Tahoma" panose="020B0604030504040204" pitchFamily="34" charset="0"/>
                <a:cs typeface="Tahoma" panose="020B0604030504040204" pitchFamily="34" charset="0"/>
              </a:rPr>
              <a:t>攻击技术</a:t>
            </a:r>
          </a:p>
        </p:txBody>
      </p:sp>
      <p:sp>
        <p:nvSpPr>
          <p:cNvPr id="12" name="KSO_Shape"/>
          <p:cNvSpPr/>
          <p:nvPr/>
        </p:nvSpPr>
        <p:spPr bwMode="auto">
          <a:xfrm>
            <a:off x="5079800" y="2693487"/>
            <a:ext cx="684000" cy="684000"/>
          </a:xfrm>
          <a:custGeom>
            <a:avLst/>
            <a:gdLst>
              <a:gd name="T0" fmla="*/ 1647712 w 5287"/>
              <a:gd name="T1" fmla="*/ 1098609 h 5287"/>
              <a:gd name="T2" fmla="*/ 1572423 w 5287"/>
              <a:gd name="T3" fmla="*/ 1202741 h 5287"/>
              <a:gd name="T4" fmla="*/ 1450303 w 5287"/>
              <a:gd name="T5" fmla="*/ 1198417 h 5287"/>
              <a:gd name="T6" fmla="*/ 1223356 w 5287"/>
              <a:gd name="T7" fmla="*/ 1087799 h 5287"/>
              <a:gd name="T8" fmla="*/ 1136179 w 5287"/>
              <a:gd name="T9" fmla="*/ 978263 h 5287"/>
              <a:gd name="T10" fmla="*/ 1149868 w 5287"/>
              <a:gd name="T11" fmla="*/ 891786 h 5287"/>
              <a:gd name="T12" fmla="*/ 1302247 w 5287"/>
              <a:gd name="T13" fmla="*/ 765675 h 5287"/>
              <a:gd name="T14" fmla="*/ 1512984 w 5287"/>
              <a:gd name="T15" fmla="*/ 689648 h 5287"/>
              <a:gd name="T16" fmla="*/ 1603763 w 5287"/>
              <a:gd name="T17" fmla="*/ 726040 h 5287"/>
              <a:gd name="T18" fmla="*/ 1663202 w 5287"/>
              <a:gd name="T19" fmla="*/ 860799 h 5287"/>
              <a:gd name="T20" fmla="*/ 1005414 w 5287"/>
              <a:gd name="T21" fmla="*/ 234927 h 5287"/>
              <a:gd name="T22" fmla="*/ 1155632 w 5287"/>
              <a:gd name="T23" fmla="*/ 283570 h 5287"/>
              <a:gd name="T24" fmla="*/ 1215791 w 5287"/>
              <a:gd name="T25" fmla="*/ 373650 h 5287"/>
              <a:gd name="T26" fmla="*/ 1163197 w 5287"/>
              <a:gd name="T27" fmla="*/ 550926 h 5287"/>
              <a:gd name="T28" fmla="*/ 1030630 w 5287"/>
              <a:gd name="T29" fmla="*/ 741534 h 5287"/>
              <a:gd name="T30" fmla="*/ 945615 w 5287"/>
              <a:gd name="T31" fmla="*/ 771440 h 5287"/>
              <a:gd name="T32" fmla="*/ 850153 w 5287"/>
              <a:gd name="T33" fmla="*/ 720636 h 5287"/>
              <a:gd name="T34" fmla="*/ 721549 w 5287"/>
              <a:gd name="T35" fmla="*/ 500481 h 5287"/>
              <a:gd name="T36" fmla="*/ 693091 w 5287"/>
              <a:gd name="T37" fmla="*/ 352030 h 5287"/>
              <a:gd name="T38" fmla="*/ 775945 w 5287"/>
              <a:gd name="T39" fmla="*/ 269157 h 5287"/>
              <a:gd name="T40" fmla="*/ 938771 w 5287"/>
              <a:gd name="T41" fmla="*/ 232045 h 5287"/>
              <a:gd name="T42" fmla="*/ 250363 w 5287"/>
              <a:gd name="T43" fmla="*/ 826209 h 5287"/>
              <a:gd name="T44" fmla="*/ 320248 w 5287"/>
              <a:gd name="T45" fmla="*/ 709105 h 5287"/>
              <a:gd name="T46" fmla="*/ 427598 w 5287"/>
              <a:gd name="T47" fmla="*/ 696494 h 5287"/>
              <a:gd name="T48" fmla="*/ 652384 w 5287"/>
              <a:gd name="T49" fmla="*/ 793780 h 5287"/>
              <a:gd name="T50" fmla="*/ 764778 w 5287"/>
              <a:gd name="T51" fmla="*/ 911244 h 5287"/>
              <a:gd name="T52" fmla="*/ 762256 w 5287"/>
              <a:gd name="T53" fmla="*/ 997720 h 5287"/>
              <a:gd name="T54" fmla="*/ 636534 w 5287"/>
              <a:gd name="T55" fmla="*/ 1118787 h 5287"/>
              <a:gd name="T56" fmla="*/ 414630 w 5287"/>
              <a:gd name="T57" fmla="*/ 1208866 h 5287"/>
              <a:gd name="T58" fmla="*/ 313764 w 5287"/>
              <a:gd name="T59" fmla="*/ 1188688 h 5287"/>
              <a:gd name="T60" fmla="*/ 247481 w 5287"/>
              <a:gd name="T61" fmla="*/ 1065460 h 5287"/>
              <a:gd name="T62" fmla="*/ 691290 w 5287"/>
              <a:gd name="T63" fmla="*/ 1511893 h 5287"/>
              <a:gd name="T64" fmla="*/ 766579 w 5287"/>
              <a:gd name="T65" fmla="*/ 1300747 h 5287"/>
              <a:gd name="T66" fmla="*/ 893021 w 5287"/>
              <a:gd name="T67" fmla="*/ 1149053 h 5287"/>
              <a:gd name="T68" fmla="*/ 979477 w 5287"/>
              <a:gd name="T69" fmla="*/ 1134641 h 5287"/>
              <a:gd name="T70" fmla="*/ 1088988 w 5287"/>
              <a:gd name="T71" fmla="*/ 1221838 h 5287"/>
              <a:gd name="T72" fmla="*/ 1199941 w 5287"/>
              <a:gd name="T73" fmla="*/ 1449198 h 5287"/>
              <a:gd name="T74" fmla="*/ 1203903 w 5287"/>
              <a:gd name="T75" fmla="*/ 1570985 h 5287"/>
              <a:gd name="T76" fmla="*/ 1099435 w 5287"/>
              <a:gd name="T77" fmla="*/ 1646652 h 5287"/>
              <a:gd name="T78" fmla="*/ 938771 w 5287"/>
              <a:gd name="T79" fmla="*/ 1670433 h 5287"/>
              <a:gd name="T80" fmla="*/ 775945 w 5287"/>
              <a:gd name="T81" fmla="*/ 1634041 h 5287"/>
              <a:gd name="T82" fmla="*/ 693091 w 5287"/>
              <a:gd name="T83" fmla="*/ 1550808 h 5287"/>
              <a:gd name="T84" fmla="*/ 760455 w 5287"/>
              <a:gd name="T85" fmla="*/ 19097 h 5287"/>
              <a:gd name="T86" fmla="*/ 458578 w 5287"/>
              <a:gd name="T87" fmla="*/ 138002 h 5287"/>
              <a:gd name="T88" fmla="*/ 217221 w 5287"/>
              <a:gd name="T89" fmla="*/ 346265 h 5287"/>
              <a:gd name="T90" fmla="*/ 57998 w 5287"/>
              <a:gd name="T91" fmla="*/ 625151 h 5287"/>
              <a:gd name="T92" fmla="*/ 0 w 5287"/>
              <a:gd name="T93" fmla="*/ 952320 h 5287"/>
              <a:gd name="T94" fmla="*/ 50073 w 5287"/>
              <a:gd name="T95" fmla="*/ 1257869 h 5287"/>
              <a:gd name="T96" fmla="*/ 203172 w 5287"/>
              <a:gd name="T97" fmla="*/ 1540719 h 5287"/>
              <a:gd name="T98" fmla="*/ 439126 w 5287"/>
              <a:gd name="T99" fmla="*/ 1754747 h 5287"/>
              <a:gd name="T100" fmla="*/ 737400 w 5287"/>
              <a:gd name="T101" fmla="*/ 1880859 h 5287"/>
              <a:gd name="T102" fmla="*/ 1049723 w 5287"/>
              <a:gd name="T103" fmla="*/ 1900316 h 5287"/>
              <a:gd name="T104" fmla="*/ 1365288 w 5287"/>
              <a:gd name="T105" fmla="*/ 1810957 h 5287"/>
              <a:gd name="T106" fmla="*/ 1626098 w 5287"/>
              <a:gd name="T107" fmla="*/ 1625754 h 5287"/>
              <a:gd name="T108" fmla="*/ 1810898 w 5287"/>
              <a:gd name="T109" fmla="*/ 1365244 h 5287"/>
              <a:gd name="T110" fmla="*/ 1899876 w 5287"/>
              <a:gd name="T111" fmla="*/ 1049966 h 5287"/>
              <a:gd name="T112" fmla="*/ 1880423 w 5287"/>
              <a:gd name="T113" fmla="*/ 737210 h 5287"/>
              <a:gd name="T114" fmla="*/ 1754341 w 5287"/>
              <a:gd name="T115" fmla="*/ 439227 h 5287"/>
              <a:gd name="T116" fmla="*/ 1540362 w 5287"/>
              <a:gd name="T117" fmla="*/ 203219 h 5287"/>
              <a:gd name="T118" fmla="*/ 1257578 w 5287"/>
              <a:gd name="T119" fmla="*/ 50084 h 5287"/>
              <a:gd name="T120" fmla="*/ 952460 w 5287"/>
              <a:gd name="T121" fmla="*/ 0 h 528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5287" h="5287">
                <a:moveTo>
                  <a:pt x="4641" y="2641"/>
                </a:moveTo>
                <a:lnTo>
                  <a:pt x="4641" y="2641"/>
                </a:lnTo>
                <a:lnTo>
                  <a:pt x="4640" y="2677"/>
                </a:lnTo>
                <a:lnTo>
                  <a:pt x="4639" y="2715"/>
                </a:lnTo>
                <a:lnTo>
                  <a:pt x="4636" y="2751"/>
                </a:lnTo>
                <a:lnTo>
                  <a:pt x="4633" y="2788"/>
                </a:lnTo>
                <a:lnTo>
                  <a:pt x="4629" y="2822"/>
                </a:lnTo>
                <a:lnTo>
                  <a:pt x="4623" y="2858"/>
                </a:lnTo>
                <a:lnTo>
                  <a:pt x="4617" y="2891"/>
                </a:lnTo>
                <a:lnTo>
                  <a:pt x="4610" y="2924"/>
                </a:lnTo>
                <a:lnTo>
                  <a:pt x="4602" y="2957"/>
                </a:lnTo>
                <a:lnTo>
                  <a:pt x="4593" y="2989"/>
                </a:lnTo>
                <a:lnTo>
                  <a:pt x="4583" y="3019"/>
                </a:lnTo>
                <a:lnTo>
                  <a:pt x="4574" y="3049"/>
                </a:lnTo>
                <a:lnTo>
                  <a:pt x="4563" y="3077"/>
                </a:lnTo>
                <a:lnTo>
                  <a:pt x="4552" y="3105"/>
                </a:lnTo>
                <a:lnTo>
                  <a:pt x="4539" y="3131"/>
                </a:lnTo>
                <a:lnTo>
                  <a:pt x="4526" y="3157"/>
                </a:lnTo>
                <a:lnTo>
                  <a:pt x="4512" y="3181"/>
                </a:lnTo>
                <a:lnTo>
                  <a:pt x="4498" y="3203"/>
                </a:lnTo>
                <a:lnTo>
                  <a:pt x="4483" y="3225"/>
                </a:lnTo>
                <a:lnTo>
                  <a:pt x="4468" y="3246"/>
                </a:lnTo>
                <a:lnTo>
                  <a:pt x="4452" y="3265"/>
                </a:lnTo>
                <a:lnTo>
                  <a:pt x="4435" y="3283"/>
                </a:lnTo>
                <a:lnTo>
                  <a:pt x="4418" y="3299"/>
                </a:lnTo>
                <a:lnTo>
                  <a:pt x="4401" y="3314"/>
                </a:lnTo>
                <a:lnTo>
                  <a:pt x="4384" y="3326"/>
                </a:lnTo>
                <a:lnTo>
                  <a:pt x="4365" y="3338"/>
                </a:lnTo>
                <a:lnTo>
                  <a:pt x="4347" y="3348"/>
                </a:lnTo>
                <a:lnTo>
                  <a:pt x="4327" y="3355"/>
                </a:lnTo>
                <a:lnTo>
                  <a:pt x="4308" y="3363"/>
                </a:lnTo>
                <a:lnTo>
                  <a:pt x="4288" y="3368"/>
                </a:lnTo>
                <a:lnTo>
                  <a:pt x="4268" y="3370"/>
                </a:lnTo>
                <a:lnTo>
                  <a:pt x="4248" y="3371"/>
                </a:lnTo>
                <a:lnTo>
                  <a:pt x="4226" y="3370"/>
                </a:lnTo>
                <a:lnTo>
                  <a:pt x="4200" y="3368"/>
                </a:lnTo>
                <a:lnTo>
                  <a:pt x="4170" y="3363"/>
                </a:lnTo>
                <a:lnTo>
                  <a:pt x="4139" y="3355"/>
                </a:lnTo>
                <a:lnTo>
                  <a:pt x="4103" y="3348"/>
                </a:lnTo>
                <a:lnTo>
                  <a:pt x="4065" y="3338"/>
                </a:lnTo>
                <a:lnTo>
                  <a:pt x="4026" y="3326"/>
                </a:lnTo>
                <a:lnTo>
                  <a:pt x="3984" y="3314"/>
                </a:lnTo>
                <a:lnTo>
                  <a:pt x="3940" y="3299"/>
                </a:lnTo>
                <a:lnTo>
                  <a:pt x="3896" y="3283"/>
                </a:lnTo>
                <a:lnTo>
                  <a:pt x="3850" y="3265"/>
                </a:lnTo>
                <a:lnTo>
                  <a:pt x="3804" y="3246"/>
                </a:lnTo>
                <a:lnTo>
                  <a:pt x="3756" y="3225"/>
                </a:lnTo>
                <a:lnTo>
                  <a:pt x="3708" y="3203"/>
                </a:lnTo>
                <a:lnTo>
                  <a:pt x="3662" y="3181"/>
                </a:lnTo>
                <a:lnTo>
                  <a:pt x="3615" y="3157"/>
                </a:lnTo>
                <a:lnTo>
                  <a:pt x="3569" y="3131"/>
                </a:lnTo>
                <a:lnTo>
                  <a:pt x="3523" y="3105"/>
                </a:lnTo>
                <a:lnTo>
                  <a:pt x="3479" y="3077"/>
                </a:lnTo>
                <a:lnTo>
                  <a:pt x="3436" y="3049"/>
                </a:lnTo>
                <a:lnTo>
                  <a:pt x="3396" y="3019"/>
                </a:lnTo>
                <a:lnTo>
                  <a:pt x="3356" y="2989"/>
                </a:lnTo>
                <a:lnTo>
                  <a:pt x="3320" y="2957"/>
                </a:lnTo>
                <a:lnTo>
                  <a:pt x="3287" y="2924"/>
                </a:lnTo>
                <a:lnTo>
                  <a:pt x="3255" y="2891"/>
                </a:lnTo>
                <a:lnTo>
                  <a:pt x="3241" y="2875"/>
                </a:lnTo>
                <a:lnTo>
                  <a:pt x="3228" y="2858"/>
                </a:lnTo>
                <a:lnTo>
                  <a:pt x="3216" y="2840"/>
                </a:lnTo>
                <a:lnTo>
                  <a:pt x="3203" y="2822"/>
                </a:lnTo>
                <a:lnTo>
                  <a:pt x="3192" y="2805"/>
                </a:lnTo>
                <a:lnTo>
                  <a:pt x="3182" y="2788"/>
                </a:lnTo>
                <a:lnTo>
                  <a:pt x="3174" y="2769"/>
                </a:lnTo>
                <a:lnTo>
                  <a:pt x="3166" y="2751"/>
                </a:lnTo>
                <a:lnTo>
                  <a:pt x="3160" y="2733"/>
                </a:lnTo>
                <a:lnTo>
                  <a:pt x="3154" y="2715"/>
                </a:lnTo>
                <a:lnTo>
                  <a:pt x="3151" y="2696"/>
                </a:lnTo>
                <a:lnTo>
                  <a:pt x="3147" y="2677"/>
                </a:lnTo>
                <a:lnTo>
                  <a:pt x="3144" y="2659"/>
                </a:lnTo>
                <a:lnTo>
                  <a:pt x="3144" y="2641"/>
                </a:lnTo>
                <a:lnTo>
                  <a:pt x="3144" y="2621"/>
                </a:lnTo>
                <a:lnTo>
                  <a:pt x="3147" y="2603"/>
                </a:lnTo>
                <a:lnTo>
                  <a:pt x="3151" y="2584"/>
                </a:lnTo>
                <a:lnTo>
                  <a:pt x="3154" y="2566"/>
                </a:lnTo>
                <a:lnTo>
                  <a:pt x="3160" y="2547"/>
                </a:lnTo>
                <a:lnTo>
                  <a:pt x="3166" y="2529"/>
                </a:lnTo>
                <a:lnTo>
                  <a:pt x="3174" y="2511"/>
                </a:lnTo>
                <a:lnTo>
                  <a:pt x="3182" y="2494"/>
                </a:lnTo>
                <a:lnTo>
                  <a:pt x="3192" y="2475"/>
                </a:lnTo>
                <a:lnTo>
                  <a:pt x="3203" y="2458"/>
                </a:lnTo>
                <a:lnTo>
                  <a:pt x="3216" y="2441"/>
                </a:lnTo>
                <a:lnTo>
                  <a:pt x="3228" y="2424"/>
                </a:lnTo>
                <a:lnTo>
                  <a:pt x="3241" y="2407"/>
                </a:lnTo>
                <a:lnTo>
                  <a:pt x="3255" y="2389"/>
                </a:lnTo>
                <a:lnTo>
                  <a:pt x="3287" y="2356"/>
                </a:lnTo>
                <a:lnTo>
                  <a:pt x="3320" y="2324"/>
                </a:lnTo>
                <a:lnTo>
                  <a:pt x="3356" y="2293"/>
                </a:lnTo>
                <a:lnTo>
                  <a:pt x="3396" y="2262"/>
                </a:lnTo>
                <a:lnTo>
                  <a:pt x="3436" y="2232"/>
                </a:lnTo>
                <a:lnTo>
                  <a:pt x="3479" y="2203"/>
                </a:lnTo>
                <a:lnTo>
                  <a:pt x="3523" y="2176"/>
                </a:lnTo>
                <a:lnTo>
                  <a:pt x="3569" y="2149"/>
                </a:lnTo>
                <a:lnTo>
                  <a:pt x="3615" y="2125"/>
                </a:lnTo>
                <a:lnTo>
                  <a:pt x="3662" y="2100"/>
                </a:lnTo>
                <a:lnTo>
                  <a:pt x="3708" y="2077"/>
                </a:lnTo>
                <a:lnTo>
                  <a:pt x="3756" y="2056"/>
                </a:lnTo>
                <a:lnTo>
                  <a:pt x="3804" y="2035"/>
                </a:lnTo>
                <a:lnTo>
                  <a:pt x="3850" y="2015"/>
                </a:lnTo>
                <a:lnTo>
                  <a:pt x="3896" y="1998"/>
                </a:lnTo>
                <a:lnTo>
                  <a:pt x="3940" y="1982"/>
                </a:lnTo>
                <a:lnTo>
                  <a:pt x="3984" y="1968"/>
                </a:lnTo>
                <a:lnTo>
                  <a:pt x="4026" y="1954"/>
                </a:lnTo>
                <a:lnTo>
                  <a:pt x="4065" y="1943"/>
                </a:lnTo>
                <a:lnTo>
                  <a:pt x="4103" y="1933"/>
                </a:lnTo>
                <a:lnTo>
                  <a:pt x="4139" y="1925"/>
                </a:lnTo>
                <a:lnTo>
                  <a:pt x="4170" y="1919"/>
                </a:lnTo>
                <a:lnTo>
                  <a:pt x="4200" y="1914"/>
                </a:lnTo>
                <a:lnTo>
                  <a:pt x="4226" y="1911"/>
                </a:lnTo>
                <a:lnTo>
                  <a:pt x="4248" y="1910"/>
                </a:lnTo>
                <a:lnTo>
                  <a:pt x="4268" y="1911"/>
                </a:lnTo>
                <a:lnTo>
                  <a:pt x="4288" y="1914"/>
                </a:lnTo>
                <a:lnTo>
                  <a:pt x="4308" y="1919"/>
                </a:lnTo>
                <a:lnTo>
                  <a:pt x="4327" y="1925"/>
                </a:lnTo>
                <a:lnTo>
                  <a:pt x="4347" y="1933"/>
                </a:lnTo>
                <a:lnTo>
                  <a:pt x="4365" y="1943"/>
                </a:lnTo>
                <a:lnTo>
                  <a:pt x="4384" y="1954"/>
                </a:lnTo>
                <a:lnTo>
                  <a:pt x="4401" y="1968"/>
                </a:lnTo>
                <a:lnTo>
                  <a:pt x="4418" y="1982"/>
                </a:lnTo>
                <a:lnTo>
                  <a:pt x="4435" y="1998"/>
                </a:lnTo>
                <a:lnTo>
                  <a:pt x="4452" y="2015"/>
                </a:lnTo>
                <a:lnTo>
                  <a:pt x="4468" y="2035"/>
                </a:lnTo>
                <a:lnTo>
                  <a:pt x="4483" y="2056"/>
                </a:lnTo>
                <a:lnTo>
                  <a:pt x="4498" y="2077"/>
                </a:lnTo>
                <a:lnTo>
                  <a:pt x="4512" y="2100"/>
                </a:lnTo>
                <a:lnTo>
                  <a:pt x="4526" y="2125"/>
                </a:lnTo>
                <a:lnTo>
                  <a:pt x="4539" y="2149"/>
                </a:lnTo>
                <a:lnTo>
                  <a:pt x="4552" y="2176"/>
                </a:lnTo>
                <a:lnTo>
                  <a:pt x="4563" y="2203"/>
                </a:lnTo>
                <a:lnTo>
                  <a:pt x="4574" y="2232"/>
                </a:lnTo>
                <a:lnTo>
                  <a:pt x="4583" y="2262"/>
                </a:lnTo>
                <a:lnTo>
                  <a:pt x="4593" y="2293"/>
                </a:lnTo>
                <a:lnTo>
                  <a:pt x="4602" y="2324"/>
                </a:lnTo>
                <a:lnTo>
                  <a:pt x="4610" y="2356"/>
                </a:lnTo>
                <a:lnTo>
                  <a:pt x="4617" y="2389"/>
                </a:lnTo>
                <a:lnTo>
                  <a:pt x="4623" y="2424"/>
                </a:lnTo>
                <a:lnTo>
                  <a:pt x="4629" y="2458"/>
                </a:lnTo>
                <a:lnTo>
                  <a:pt x="4633" y="2494"/>
                </a:lnTo>
                <a:lnTo>
                  <a:pt x="4636" y="2529"/>
                </a:lnTo>
                <a:lnTo>
                  <a:pt x="4639" y="2566"/>
                </a:lnTo>
                <a:lnTo>
                  <a:pt x="4640" y="2603"/>
                </a:lnTo>
                <a:lnTo>
                  <a:pt x="4641" y="2641"/>
                </a:lnTo>
                <a:close/>
                <a:moveTo>
                  <a:pt x="2644" y="644"/>
                </a:moveTo>
                <a:lnTo>
                  <a:pt x="2644" y="644"/>
                </a:lnTo>
                <a:lnTo>
                  <a:pt x="2681" y="644"/>
                </a:lnTo>
                <a:lnTo>
                  <a:pt x="2719" y="646"/>
                </a:lnTo>
                <a:lnTo>
                  <a:pt x="2756" y="649"/>
                </a:lnTo>
                <a:lnTo>
                  <a:pt x="2791" y="652"/>
                </a:lnTo>
                <a:lnTo>
                  <a:pt x="2827" y="656"/>
                </a:lnTo>
                <a:lnTo>
                  <a:pt x="2861" y="662"/>
                </a:lnTo>
                <a:lnTo>
                  <a:pt x="2896" y="668"/>
                </a:lnTo>
                <a:lnTo>
                  <a:pt x="2929" y="674"/>
                </a:lnTo>
                <a:lnTo>
                  <a:pt x="2961" y="683"/>
                </a:lnTo>
                <a:lnTo>
                  <a:pt x="2992" y="692"/>
                </a:lnTo>
                <a:lnTo>
                  <a:pt x="3023" y="701"/>
                </a:lnTo>
                <a:lnTo>
                  <a:pt x="3052" y="711"/>
                </a:lnTo>
                <a:lnTo>
                  <a:pt x="3081" y="722"/>
                </a:lnTo>
                <a:lnTo>
                  <a:pt x="3109" y="733"/>
                </a:lnTo>
                <a:lnTo>
                  <a:pt x="3136" y="747"/>
                </a:lnTo>
                <a:lnTo>
                  <a:pt x="3160" y="759"/>
                </a:lnTo>
                <a:lnTo>
                  <a:pt x="3185" y="773"/>
                </a:lnTo>
                <a:lnTo>
                  <a:pt x="3208" y="787"/>
                </a:lnTo>
                <a:lnTo>
                  <a:pt x="3229" y="802"/>
                </a:lnTo>
                <a:lnTo>
                  <a:pt x="3250" y="818"/>
                </a:lnTo>
                <a:lnTo>
                  <a:pt x="3268" y="834"/>
                </a:lnTo>
                <a:lnTo>
                  <a:pt x="3287" y="850"/>
                </a:lnTo>
                <a:lnTo>
                  <a:pt x="3303" y="867"/>
                </a:lnTo>
                <a:lnTo>
                  <a:pt x="3317" y="884"/>
                </a:lnTo>
                <a:lnTo>
                  <a:pt x="3331" y="902"/>
                </a:lnTo>
                <a:lnTo>
                  <a:pt x="3342" y="921"/>
                </a:lnTo>
                <a:lnTo>
                  <a:pt x="3352" y="939"/>
                </a:lnTo>
                <a:lnTo>
                  <a:pt x="3360" y="958"/>
                </a:lnTo>
                <a:lnTo>
                  <a:pt x="3366" y="977"/>
                </a:lnTo>
                <a:lnTo>
                  <a:pt x="3371" y="997"/>
                </a:lnTo>
                <a:lnTo>
                  <a:pt x="3374" y="1016"/>
                </a:lnTo>
                <a:lnTo>
                  <a:pt x="3375" y="1037"/>
                </a:lnTo>
                <a:lnTo>
                  <a:pt x="3374" y="1059"/>
                </a:lnTo>
                <a:lnTo>
                  <a:pt x="3371" y="1085"/>
                </a:lnTo>
                <a:lnTo>
                  <a:pt x="3366" y="1115"/>
                </a:lnTo>
                <a:lnTo>
                  <a:pt x="3360" y="1148"/>
                </a:lnTo>
                <a:lnTo>
                  <a:pt x="3352" y="1182"/>
                </a:lnTo>
                <a:lnTo>
                  <a:pt x="3342" y="1220"/>
                </a:lnTo>
                <a:lnTo>
                  <a:pt x="3331" y="1259"/>
                </a:lnTo>
                <a:lnTo>
                  <a:pt x="3317" y="1301"/>
                </a:lnTo>
                <a:lnTo>
                  <a:pt x="3303" y="1345"/>
                </a:lnTo>
                <a:lnTo>
                  <a:pt x="3287" y="1389"/>
                </a:lnTo>
                <a:lnTo>
                  <a:pt x="3268" y="1436"/>
                </a:lnTo>
                <a:lnTo>
                  <a:pt x="3250" y="1482"/>
                </a:lnTo>
                <a:lnTo>
                  <a:pt x="3229" y="1529"/>
                </a:lnTo>
                <a:lnTo>
                  <a:pt x="3208" y="1577"/>
                </a:lnTo>
                <a:lnTo>
                  <a:pt x="3185" y="1624"/>
                </a:lnTo>
                <a:lnTo>
                  <a:pt x="3160" y="1671"/>
                </a:lnTo>
                <a:lnTo>
                  <a:pt x="3136" y="1718"/>
                </a:lnTo>
                <a:lnTo>
                  <a:pt x="3109" y="1763"/>
                </a:lnTo>
                <a:lnTo>
                  <a:pt x="3081" y="1807"/>
                </a:lnTo>
                <a:lnTo>
                  <a:pt x="3052" y="1850"/>
                </a:lnTo>
                <a:lnTo>
                  <a:pt x="3023" y="1890"/>
                </a:lnTo>
                <a:lnTo>
                  <a:pt x="2992" y="1930"/>
                </a:lnTo>
                <a:lnTo>
                  <a:pt x="2961" y="1965"/>
                </a:lnTo>
                <a:lnTo>
                  <a:pt x="2929" y="2000"/>
                </a:lnTo>
                <a:lnTo>
                  <a:pt x="2896" y="2030"/>
                </a:lnTo>
                <a:lnTo>
                  <a:pt x="2878" y="2045"/>
                </a:lnTo>
                <a:lnTo>
                  <a:pt x="2861" y="2058"/>
                </a:lnTo>
                <a:lnTo>
                  <a:pt x="2844" y="2071"/>
                </a:lnTo>
                <a:lnTo>
                  <a:pt x="2827" y="2083"/>
                </a:lnTo>
                <a:lnTo>
                  <a:pt x="2809" y="2094"/>
                </a:lnTo>
                <a:lnTo>
                  <a:pt x="2791" y="2104"/>
                </a:lnTo>
                <a:lnTo>
                  <a:pt x="2773" y="2112"/>
                </a:lnTo>
                <a:lnTo>
                  <a:pt x="2756" y="2120"/>
                </a:lnTo>
                <a:lnTo>
                  <a:pt x="2737" y="2126"/>
                </a:lnTo>
                <a:lnTo>
                  <a:pt x="2719" y="2132"/>
                </a:lnTo>
                <a:lnTo>
                  <a:pt x="2701" y="2136"/>
                </a:lnTo>
                <a:lnTo>
                  <a:pt x="2681" y="2139"/>
                </a:lnTo>
                <a:lnTo>
                  <a:pt x="2663" y="2141"/>
                </a:lnTo>
                <a:lnTo>
                  <a:pt x="2644" y="2142"/>
                </a:lnTo>
                <a:lnTo>
                  <a:pt x="2625" y="2141"/>
                </a:lnTo>
                <a:lnTo>
                  <a:pt x="2606" y="2139"/>
                </a:lnTo>
                <a:lnTo>
                  <a:pt x="2588" y="2136"/>
                </a:lnTo>
                <a:lnTo>
                  <a:pt x="2570" y="2132"/>
                </a:lnTo>
                <a:lnTo>
                  <a:pt x="2551" y="2126"/>
                </a:lnTo>
                <a:lnTo>
                  <a:pt x="2533" y="2120"/>
                </a:lnTo>
                <a:lnTo>
                  <a:pt x="2514" y="2112"/>
                </a:lnTo>
                <a:lnTo>
                  <a:pt x="2497" y="2104"/>
                </a:lnTo>
                <a:lnTo>
                  <a:pt x="2479" y="2094"/>
                </a:lnTo>
                <a:lnTo>
                  <a:pt x="2462" y="2083"/>
                </a:lnTo>
                <a:lnTo>
                  <a:pt x="2444" y="2071"/>
                </a:lnTo>
                <a:lnTo>
                  <a:pt x="2427" y="2058"/>
                </a:lnTo>
                <a:lnTo>
                  <a:pt x="2410" y="2045"/>
                </a:lnTo>
                <a:lnTo>
                  <a:pt x="2393" y="2030"/>
                </a:lnTo>
                <a:lnTo>
                  <a:pt x="2360" y="2000"/>
                </a:lnTo>
                <a:lnTo>
                  <a:pt x="2328" y="1965"/>
                </a:lnTo>
                <a:lnTo>
                  <a:pt x="2296" y="1930"/>
                </a:lnTo>
                <a:lnTo>
                  <a:pt x="2266" y="1890"/>
                </a:lnTo>
                <a:lnTo>
                  <a:pt x="2236" y="1850"/>
                </a:lnTo>
                <a:lnTo>
                  <a:pt x="2208" y="1807"/>
                </a:lnTo>
                <a:lnTo>
                  <a:pt x="2180" y="1763"/>
                </a:lnTo>
                <a:lnTo>
                  <a:pt x="2154" y="1718"/>
                </a:lnTo>
                <a:lnTo>
                  <a:pt x="2128" y="1671"/>
                </a:lnTo>
                <a:lnTo>
                  <a:pt x="2104" y="1624"/>
                </a:lnTo>
                <a:lnTo>
                  <a:pt x="2082" y="1577"/>
                </a:lnTo>
                <a:lnTo>
                  <a:pt x="2060" y="1529"/>
                </a:lnTo>
                <a:lnTo>
                  <a:pt x="2039" y="1482"/>
                </a:lnTo>
                <a:lnTo>
                  <a:pt x="2020" y="1436"/>
                </a:lnTo>
                <a:lnTo>
                  <a:pt x="2003" y="1389"/>
                </a:lnTo>
                <a:lnTo>
                  <a:pt x="1986" y="1345"/>
                </a:lnTo>
                <a:lnTo>
                  <a:pt x="1973" y="1301"/>
                </a:lnTo>
                <a:lnTo>
                  <a:pt x="1959" y="1259"/>
                </a:lnTo>
                <a:lnTo>
                  <a:pt x="1948" y="1220"/>
                </a:lnTo>
                <a:lnTo>
                  <a:pt x="1938" y="1182"/>
                </a:lnTo>
                <a:lnTo>
                  <a:pt x="1930" y="1148"/>
                </a:lnTo>
                <a:lnTo>
                  <a:pt x="1924" y="1115"/>
                </a:lnTo>
                <a:lnTo>
                  <a:pt x="1919" y="1085"/>
                </a:lnTo>
                <a:lnTo>
                  <a:pt x="1916" y="1059"/>
                </a:lnTo>
                <a:lnTo>
                  <a:pt x="1915" y="1037"/>
                </a:lnTo>
                <a:lnTo>
                  <a:pt x="1916" y="1016"/>
                </a:lnTo>
                <a:lnTo>
                  <a:pt x="1919" y="997"/>
                </a:lnTo>
                <a:lnTo>
                  <a:pt x="1924" y="977"/>
                </a:lnTo>
                <a:lnTo>
                  <a:pt x="1930" y="958"/>
                </a:lnTo>
                <a:lnTo>
                  <a:pt x="1938" y="939"/>
                </a:lnTo>
                <a:lnTo>
                  <a:pt x="1948" y="921"/>
                </a:lnTo>
                <a:lnTo>
                  <a:pt x="1959" y="902"/>
                </a:lnTo>
                <a:lnTo>
                  <a:pt x="1973" y="884"/>
                </a:lnTo>
                <a:lnTo>
                  <a:pt x="1986" y="867"/>
                </a:lnTo>
                <a:lnTo>
                  <a:pt x="2003" y="850"/>
                </a:lnTo>
                <a:lnTo>
                  <a:pt x="2020" y="834"/>
                </a:lnTo>
                <a:lnTo>
                  <a:pt x="2039" y="818"/>
                </a:lnTo>
                <a:lnTo>
                  <a:pt x="2060" y="802"/>
                </a:lnTo>
                <a:lnTo>
                  <a:pt x="2082" y="787"/>
                </a:lnTo>
                <a:lnTo>
                  <a:pt x="2104" y="773"/>
                </a:lnTo>
                <a:lnTo>
                  <a:pt x="2128" y="759"/>
                </a:lnTo>
                <a:lnTo>
                  <a:pt x="2154" y="747"/>
                </a:lnTo>
                <a:lnTo>
                  <a:pt x="2180" y="733"/>
                </a:lnTo>
                <a:lnTo>
                  <a:pt x="2208" y="722"/>
                </a:lnTo>
                <a:lnTo>
                  <a:pt x="2236" y="711"/>
                </a:lnTo>
                <a:lnTo>
                  <a:pt x="2266" y="701"/>
                </a:lnTo>
                <a:lnTo>
                  <a:pt x="2296" y="692"/>
                </a:lnTo>
                <a:lnTo>
                  <a:pt x="2328" y="683"/>
                </a:lnTo>
                <a:lnTo>
                  <a:pt x="2360" y="674"/>
                </a:lnTo>
                <a:lnTo>
                  <a:pt x="2393" y="668"/>
                </a:lnTo>
                <a:lnTo>
                  <a:pt x="2427" y="662"/>
                </a:lnTo>
                <a:lnTo>
                  <a:pt x="2462" y="656"/>
                </a:lnTo>
                <a:lnTo>
                  <a:pt x="2497" y="652"/>
                </a:lnTo>
                <a:lnTo>
                  <a:pt x="2533" y="649"/>
                </a:lnTo>
                <a:lnTo>
                  <a:pt x="2570" y="646"/>
                </a:lnTo>
                <a:lnTo>
                  <a:pt x="2606" y="644"/>
                </a:lnTo>
                <a:lnTo>
                  <a:pt x="2644" y="644"/>
                </a:lnTo>
                <a:close/>
                <a:moveTo>
                  <a:pt x="649" y="2641"/>
                </a:moveTo>
                <a:lnTo>
                  <a:pt x="649" y="2641"/>
                </a:lnTo>
                <a:lnTo>
                  <a:pt x="649" y="2603"/>
                </a:lnTo>
                <a:lnTo>
                  <a:pt x="650" y="2566"/>
                </a:lnTo>
                <a:lnTo>
                  <a:pt x="652" y="2529"/>
                </a:lnTo>
                <a:lnTo>
                  <a:pt x="656" y="2494"/>
                </a:lnTo>
                <a:lnTo>
                  <a:pt x="661" y="2458"/>
                </a:lnTo>
                <a:lnTo>
                  <a:pt x="666" y="2424"/>
                </a:lnTo>
                <a:lnTo>
                  <a:pt x="672" y="2389"/>
                </a:lnTo>
                <a:lnTo>
                  <a:pt x="679" y="2356"/>
                </a:lnTo>
                <a:lnTo>
                  <a:pt x="687" y="2324"/>
                </a:lnTo>
                <a:lnTo>
                  <a:pt x="695" y="2293"/>
                </a:lnTo>
                <a:lnTo>
                  <a:pt x="705" y="2262"/>
                </a:lnTo>
                <a:lnTo>
                  <a:pt x="715" y="2232"/>
                </a:lnTo>
                <a:lnTo>
                  <a:pt x="726" y="2203"/>
                </a:lnTo>
                <a:lnTo>
                  <a:pt x="738" y="2176"/>
                </a:lnTo>
                <a:lnTo>
                  <a:pt x="750" y="2149"/>
                </a:lnTo>
                <a:lnTo>
                  <a:pt x="764" y="2125"/>
                </a:lnTo>
                <a:lnTo>
                  <a:pt x="777" y="2100"/>
                </a:lnTo>
                <a:lnTo>
                  <a:pt x="791" y="2077"/>
                </a:lnTo>
                <a:lnTo>
                  <a:pt x="806" y="2056"/>
                </a:lnTo>
                <a:lnTo>
                  <a:pt x="822" y="2035"/>
                </a:lnTo>
                <a:lnTo>
                  <a:pt x="837" y="2015"/>
                </a:lnTo>
                <a:lnTo>
                  <a:pt x="853" y="1998"/>
                </a:lnTo>
                <a:lnTo>
                  <a:pt x="871" y="1982"/>
                </a:lnTo>
                <a:lnTo>
                  <a:pt x="889" y="1968"/>
                </a:lnTo>
                <a:lnTo>
                  <a:pt x="906" y="1954"/>
                </a:lnTo>
                <a:lnTo>
                  <a:pt x="925" y="1943"/>
                </a:lnTo>
                <a:lnTo>
                  <a:pt x="943" y="1933"/>
                </a:lnTo>
                <a:lnTo>
                  <a:pt x="963" y="1925"/>
                </a:lnTo>
                <a:lnTo>
                  <a:pt x="982" y="1919"/>
                </a:lnTo>
                <a:lnTo>
                  <a:pt x="1002" y="1914"/>
                </a:lnTo>
                <a:lnTo>
                  <a:pt x="1021" y="1911"/>
                </a:lnTo>
                <a:lnTo>
                  <a:pt x="1042" y="1910"/>
                </a:lnTo>
                <a:lnTo>
                  <a:pt x="1064" y="1911"/>
                </a:lnTo>
                <a:lnTo>
                  <a:pt x="1090" y="1914"/>
                </a:lnTo>
                <a:lnTo>
                  <a:pt x="1119" y="1919"/>
                </a:lnTo>
                <a:lnTo>
                  <a:pt x="1151" y="1925"/>
                </a:lnTo>
                <a:lnTo>
                  <a:pt x="1187" y="1933"/>
                </a:lnTo>
                <a:lnTo>
                  <a:pt x="1224" y="1943"/>
                </a:lnTo>
                <a:lnTo>
                  <a:pt x="1264" y="1954"/>
                </a:lnTo>
                <a:lnTo>
                  <a:pt x="1306" y="1968"/>
                </a:lnTo>
                <a:lnTo>
                  <a:pt x="1349" y="1982"/>
                </a:lnTo>
                <a:lnTo>
                  <a:pt x="1394" y="1998"/>
                </a:lnTo>
                <a:lnTo>
                  <a:pt x="1439" y="2015"/>
                </a:lnTo>
                <a:lnTo>
                  <a:pt x="1486" y="2035"/>
                </a:lnTo>
                <a:lnTo>
                  <a:pt x="1534" y="2056"/>
                </a:lnTo>
                <a:lnTo>
                  <a:pt x="1580" y="2077"/>
                </a:lnTo>
                <a:lnTo>
                  <a:pt x="1628" y="2100"/>
                </a:lnTo>
                <a:lnTo>
                  <a:pt x="1675" y="2125"/>
                </a:lnTo>
                <a:lnTo>
                  <a:pt x="1721" y="2149"/>
                </a:lnTo>
                <a:lnTo>
                  <a:pt x="1767" y="2176"/>
                </a:lnTo>
                <a:lnTo>
                  <a:pt x="1811" y="2203"/>
                </a:lnTo>
                <a:lnTo>
                  <a:pt x="1854" y="2232"/>
                </a:lnTo>
                <a:lnTo>
                  <a:pt x="1894" y="2262"/>
                </a:lnTo>
                <a:lnTo>
                  <a:pt x="1933" y="2293"/>
                </a:lnTo>
                <a:lnTo>
                  <a:pt x="1970" y="2324"/>
                </a:lnTo>
                <a:lnTo>
                  <a:pt x="2003" y="2356"/>
                </a:lnTo>
                <a:lnTo>
                  <a:pt x="2035" y="2389"/>
                </a:lnTo>
                <a:lnTo>
                  <a:pt x="2049" y="2407"/>
                </a:lnTo>
                <a:lnTo>
                  <a:pt x="2062" y="2424"/>
                </a:lnTo>
                <a:lnTo>
                  <a:pt x="2074" y="2441"/>
                </a:lnTo>
                <a:lnTo>
                  <a:pt x="2087" y="2458"/>
                </a:lnTo>
                <a:lnTo>
                  <a:pt x="2098" y="2475"/>
                </a:lnTo>
                <a:lnTo>
                  <a:pt x="2107" y="2494"/>
                </a:lnTo>
                <a:lnTo>
                  <a:pt x="2116" y="2511"/>
                </a:lnTo>
                <a:lnTo>
                  <a:pt x="2123" y="2529"/>
                </a:lnTo>
                <a:lnTo>
                  <a:pt x="2129" y="2547"/>
                </a:lnTo>
                <a:lnTo>
                  <a:pt x="2136" y="2566"/>
                </a:lnTo>
                <a:lnTo>
                  <a:pt x="2139" y="2584"/>
                </a:lnTo>
                <a:lnTo>
                  <a:pt x="2143" y="2603"/>
                </a:lnTo>
                <a:lnTo>
                  <a:pt x="2145" y="2621"/>
                </a:lnTo>
                <a:lnTo>
                  <a:pt x="2145" y="2641"/>
                </a:lnTo>
                <a:lnTo>
                  <a:pt x="2145" y="2659"/>
                </a:lnTo>
                <a:lnTo>
                  <a:pt x="2143" y="2677"/>
                </a:lnTo>
                <a:lnTo>
                  <a:pt x="2139" y="2696"/>
                </a:lnTo>
                <a:lnTo>
                  <a:pt x="2136" y="2715"/>
                </a:lnTo>
                <a:lnTo>
                  <a:pt x="2129" y="2733"/>
                </a:lnTo>
                <a:lnTo>
                  <a:pt x="2123" y="2751"/>
                </a:lnTo>
                <a:lnTo>
                  <a:pt x="2116" y="2769"/>
                </a:lnTo>
                <a:lnTo>
                  <a:pt x="2107" y="2788"/>
                </a:lnTo>
                <a:lnTo>
                  <a:pt x="2098" y="2805"/>
                </a:lnTo>
                <a:lnTo>
                  <a:pt x="2087" y="2822"/>
                </a:lnTo>
                <a:lnTo>
                  <a:pt x="2074" y="2840"/>
                </a:lnTo>
                <a:lnTo>
                  <a:pt x="2062" y="2858"/>
                </a:lnTo>
                <a:lnTo>
                  <a:pt x="2049" y="2875"/>
                </a:lnTo>
                <a:lnTo>
                  <a:pt x="2035" y="2891"/>
                </a:lnTo>
                <a:lnTo>
                  <a:pt x="2003" y="2924"/>
                </a:lnTo>
                <a:lnTo>
                  <a:pt x="1970" y="2957"/>
                </a:lnTo>
                <a:lnTo>
                  <a:pt x="1933" y="2989"/>
                </a:lnTo>
                <a:lnTo>
                  <a:pt x="1894" y="3019"/>
                </a:lnTo>
                <a:lnTo>
                  <a:pt x="1854" y="3049"/>
                </a:lnTo>
                <a:lnTo>
                  <a:pt x="1811" y="3077"/>
                </a:lnTo>
                <a:lnTo>
                  <a:pt x="1767" y="3105"/>
                </a:lnTo>
                <a:lnTo>
                  <a:pt x="1721" y="3131"/>
                </a:lnTo>
                <a:lnTo>
                  <a:pt x="1675" y="3157"/>
                </a:lnTo>
                <a:lnTo>
                  <a:pt x="1628" y="3181"/>
                </a:lnTo>
                <a:lnTo>
                  <a:pt x="1580" y="3203"/>
                </a:lnTo>
                <a:lnTo>
                  <a:pt x="1534" y="3225"/>
                </a:lnTo>
                <a:lnTo>
                  <a:pt x="1486" y="3246"/>
                </a:lnTo>
                <a:lnTo>
                  <a:pt x="1439" y="3265"/>
                </a:lnTo>
                <a:lnTo>
                  <a:pt x="1394" y="3283"/>
                </a:lnTo>
                <a:lnTo>
                  <a:pt x="1349" y="3299"/>
                </a:lnTo>
                <a:lnTo>
                  <a:pt x="1306" y="3314"/>
                </a:lnTo>
                <a:lnTo>
                  <a:pt x="1264" y="3326"/>
                </a:lnTo>
                <a:lnTo>
                  <a:pt x="1224" y="3338"/>
                </a:lnTo>
                <a:lnTo>
                  <a:pt x="1187" y="3348"/>
                </a:lnTo>
                <a:lnTo>
                  <a:pt x="1151" y="3355"/>
                </a:lnTo>
                <a:lnTo>
                  <a:pt x="1119" y="3363"/>
                </a:lnTo>
                <a:lnTo>
                  <a:pt x="1090" y="3368"/>
                </a:lnTo>
                <a:lnTo>
                  <a:pt x="1064" y="3370"/>
                </a:lnTo>
                <a:lnTo>
                  <a:pt x="1042" y="3371"/>
                </a:lnTo>
                <a:lnTo>
                  <a:pt x="1021" y="3370"/>
                </a:lnTo>
                <a:lnTo>
                  <a:pt x="1002" y="3368"/>
                </a:lnTo>
                <a:lnTo>
                  <a:pt x="982" y="3363"/>
                </a:lnTo>
                <a:lnTo>
                  <a:pt x="963" y="3355"/>
                </a:lnTo>
                <a:lnTo>
                  <a:pt x="943" y="3348"/>
                </a:lnTo>
                <a:lnTo>
                  <a:pt x="925" y="3338"/>
                </a:lnTo>
                <a:lnTo>
                  <a:pt x="906" y="3326"/>
                </a:lnTo>
                <a:lnTo>
                  <a:pt x="889" y="3314"/>
                </a:lnTo>
                <a:lnTo>
                  <a:pt x="871" y="3299"/>
                </a:lnTo>
                <a:lnTo>
                  <a:pt x="853" y="3283"/>
                </a:lnTo>
                <a:lnTo>
                  <a:pt x="837" y="3265"/>
                </a:lnTo>
                <a:lnTo>
                  <a:pt x="822" y="3246"/>
                </a:lnTo>
                <a:lnTo>
                  <a:pt x="806" y="3225"/>
                </a:lnTo>
                <a:lnTo>
                  <a:pt x="791" y="3203"/>
                </a:lnTo>
                <a:lnTo>
                  <a:pt x="777" y="3181"/>
                </a:lnTo>
                <a:lnTo>
                  <a:pt x="764" y="3157"/>
                </a:lnTo>
                <a:lnTo>
                  <a:pt x="750" y="3131"/>
                </a:lnTo>
                <a:lnTo>
                  <a:pt x="738" y="3105"/>
                </a:lnTo>
                <a:lnTo>
                  <a:pt x="726" y="3077"/>
                </a:lnTo>
                <a:lnTo>
                  <a:pt x="715" y="3049"/>
                </a:lnTo>
                <a:lnTo>
                  <a:pt x="705" y="3019"/>
                </a:lnTo>
                <a:lnTo>
                  <a:pt x="695" y="2989"/>
                </a:lnTo>
                <a:lnTo>
                  <a:pt x="687" y="2957"/>
                </a:lnTo>
                <a:lnTo>
                  <a:pt x="679" y="2924"/>
                </a:lnTo>
                <a:lnTo>
                  <a:pt x="672" y="2891"/>
                </a:lnTo>
                <a:lnTo>
                  <a:pt x="666" y="2858"/>
                </a:lnTo>
                <a:lnTo>
                  <a:pt x="661" y="2822"/>
                </a:lnTo>
                <a:lnTo>
                  <a:pt x="656" y="2788"/>
                </a:lnTo>
                <a:lnTo>
                  <a:pt x="652" y="2751"/>
                </a:lnTo>
                <a:lnTo>
                  <a:pt x="650" y="2715"/>
                </a:lnTo>
                <a:lnTo>
                  <a:pt x="649" y="2677"/>
                </a:lnTo>
                <a:lnTo>
                  <a:pt x="649" y="2641"/>
                </a:lnTo>
                <a:close/>
                <a:moveTo>
                  <a:pt x="1915" y="4244"/>
                </a:moveTo>
                <a:lnTo>
                  <a:pt x="1915" y="4244"/>
                </a:lnTo>
                <a:lnTo>
                  <a:pt x="1916" y="4222"/>
                </a:lnTo>
                <a:lnTo>
                  <a:pt x="1919" y="4196"/>
                </a:lnTo>
                <a:lnTo>
                  <a:pt x="1924" y="4167"/>
                </a:lnTo>
                <a:lnTo>
                  <a:pt x="1930" y="4134"/>
                </a:lnTo>
                <a:lnTo>
                  <a:pt x="1938" y="4099"/>
                </a:lnTo>
                <a:lnTo>
                  <a:pt x="1948" y="4061"/>
                </a:lnTo>
                <a:lnTo>
                  <a:pt x="1959" y="4022"/>
                </a:lnTo>
                <a:lnTo>
                  <a:pt x="1973" y="3980"/>
                </a:lnTo>
                <a:lnTo>
                  <a:pt x="1986" y="3936"/>
                </a:lnTo>
                <a:lnTo>
                  <a:pt x="2003" y="3892"/>
                </a:lnTo>
                <a:lnTo>
                  <a:pt x="2020" y="3846"/>
                </a:lnTo>
                <a:lnTo>
                  <a:pt x="2039" y="3799"/>
                </a:lnTo>
                <a:lnTo>
                  <a:pt x="2060" y="3752"/>
                </a:lnTo>
                <a:lnTo>
                  <a:pt x="2082" y="3705"/>
                </a:lnTo>
                <a:lnTo>
                  <a:pt x="2104" y="3658"/>
                </a:lnTo>
                <a:lnTo>
                  <a:pt x="2128" y="3610"/>
                </a:lnTo>
                <a:lnTo>
                  <a:pt x="2154" y="3564"/>
                </a:lnTo>
                <a:lnTo>
                  <a:pt x="2180" y="3518"/>
                </a:lnTo>
                <a:lnTo>
                  <a:pt x="2208" y="3474"/>
                </a:lnTo>
                <a:lnTo>
                  <a:pt x="2236" y="3433"/>
                </a:lnTo>
                <a:lnTo>
                  <a:pt x="2266" y="3391"/>
                </a:lnTo>
                <a:lnTo>
                  <a:pt x="2296" y="3353"/>
                </a:lnTo>
                <a:lnTo>
                  <a:pt x="2328" y="3316"/>
                </a:lnTo>
                <a:lnTo>
                  <a:pt x="2360" y="3282"/>
                </a:lnTo>
                <a:lnTo>
                  <a:pt x="2393" y="3251"/>
                </a:lnTo>
                <a:lnTo>
                  <a:pt x="2410" y="3236"/>
                </a:lnTo>
                <a:lnTo>
                  <a:pt x="2427" y="3223"/>
                </a:lnTo>
                <a:lnTo>
                  <a:pt x="2444" y="3211"/>
                </a:lnTo>
                <a:lnTo>
                  <a:pt x="2462" y="3198"/>
                </a:lnTo>
                <a:lnTo>
                  <a:pt x="2479" y="3189"/>
                </a:lnTo>
                <a:lnTo>
                  <a:pt x="2497" y="3179"/>
                </a:lnTo>
                <a:lnTo>
                  <a:pt x="2514" y="3170"/>
                </a:lnTo>
                <a:lnTo>
                  <a:pt x="2533" y="3162"/>
                </a:lnTo>
                <a:lnTo>
                  <a:pt x="2551" y="3155"/>
                </a:lnTo>
                <a:lnTo>
                  <a:pt x="2570" y="3149"/>
                </a:lnTo>
                <a:lnTo>
                  <a:pt x="2588" y="3146"/>
                </a:lnTo>
                <a:lnTo>
                  <a:pt x="2606" y="3142"/>
                </a:lnTo>
                <a:lnTo>
                  <a:pt x="2625" y="3141"/>
                </a:lnTo>
                <a:lnTo>
                  <a:pt x="2644" y="3140"/>
                </a:lnTo>
                <a:lnTo>
                  <a:pt x="2663" y="3141"/>
                </a:lnTo>
                <a:lnTo>
                  <a:pt x="2681" y="3142"/>
                </a:lnTo>
                <a:lnTo>
                  <a:pt x="2701" y="3146"/>
                </a:lnTo>
                <a:lnTo>
                  <a:pt x="2719" y="3149"/>
                </a:lnTo>
                <a:lnTo>
                  <a:pt x="2737" y="3155"/>
                </a:lnTo>
                <a:lnTo>
                  <a:pt x="2756" y="3162"/>
                </a:lnTo>
                <a:lnTo>
                  <a:pt x="2773" y="3170"/>
                </a:lnTo>
                <a:lnTo>
                  <a:pt x="2791" y="3179"/>
                </a:lnTo>
                <a:lnTo>
                  <a:pt x="2809" y="3189"/>
                </a:lnTo>
                <a:lnTo>
                  <a:pt x="2827" y="3198"/>
                </a:lnTo>
                <a:lnTo>
                  <a:pt x="2844" y="3211"/>
                </a:lnTo>
                <a:lnTo>
                  <a:pt x="2861" y="3223"/>
                </a:lnTo>
                <a:lnTo>
                  <a:pt x="2878" y="3236"/>
                </a:lnTo>
                <a:lnTo>
                  <a:pt x="2896" y="3251"/>
                </a:lnTo>
                <a:lnTo>
                  <a:pt x="2929" y="3282"/>
                </a:lnTo>
                <a:lnTo>
                  <a:pt x="2961" y="3316"/>
                </a:lnTo>
                <a:lnTo>
                  <a:pt x="2992" y="3353"/>
                </a:lnTo>
                <a:lnTo>
                  <a:pt x="3023" y="3391"/>
                </a:lnTo>
                <a:lnTo>
                  <a:pt x="3052" y="3433"/>
                </a:lnTo>
                <a:lnTo>
                  <a:pt x="3081" y="3474"/>
                </a:lnTo>
                <a:lnTo>
                  <a:pt x="3109" y="3518"/>
                </a:lnTo>
                <a:lnTo>
                  <a:pt x="3136" y="3564"/>
                </a:lnTo>
                <a:lnTo>
                  <a:pt x="3160" y="3610"/>
                </a:lnTo>
                <a:lnTo>
                  <a:pt x="3185" y="3658"/>
                </a:lnTo>
                <a:lnTo>
                  <a:pt x="3208" y="3705"/>
                </a:lnTo>
                <a:lnTo>
                  <a:pt x="3229" y="3752"/>
                </a:lnTo>
                <a:lnTo>
                  <a:pt x="3250" y="3799"/>
                </a:lnTo>
                <a:lnTo>
                  <a:pt x="3268" y="3846"/>
                </a:lnTo>
                <a:lnTo>
                  <a:pt x="3287" y="3892"/>
                </a:lnTo>
                <a:lnTo>
                  <a:pt x="3303" y="3936"/>
                </a:lnTo>
                <a:lnTo>
                  <a:pt x="3317" y="3980"/>
                </a:lnTo>
                <a:lnTo>
                  <a:pt x="3331" y="4022"/>
                </a:lnTo>
                <a:lnTo>
                  <a:pt x="3342" y="4061"/>
                </a:lnTo>
                <a:lnTo>
                  <a:pt x="3352" y="4099"/>
                </a:lnTo>
                <a:lnTo>
                  <a:pt x="3360" y="4134"/>
                </a:lnTo>
                <a:lnTo>
                  <a:pt x="3366" y="4167"/>
                </a:lnTo>
                <a:lnTo>
                  <a:pt x="3371" y="4196"/>
                </a:lnTo>
                <a:lnTo>
                  <a:pt x="3374" y="4222"/>
                </a:lnTo>
                <a:lnTo>
                  <a:pt x="3375" y="4244"/>
                </a:lnTo>
                <a:lnTo>
                  <a:pt x="3374" y="4264"/>
                </a:lnTo>
                <a:lnTo>
                  <a:pt x="3371" y="4284"/>
                </a:lnTo>
                <a:lnTo>
                  <a:pt x="3366" y="4304"/>
                </a:lnTo>
                <a:lnTo>
                  <a:pt x="3360" y="4324"/>
                </a:lnTo>
                <a:lnTo>
                  <a:pt x="3352" y="4342"/>
                </a:lnTo>
                <a:lnTo>
                  <a:pt x="3342" y="4360"/>
                </a:lnTo>
                <a:lnTo>
                  <a:pt x="3331" y="4379"/>
                </a:lnTo>
                <a:lnTo>
                  <a:pt x="3317" y="4397"/>
                </a:lnTo>
                <a:lnTo>
                  <a:pt x="3303" y="4414"/>
                </a:lnTo>
                <a:lnTo>
                  <a:pt x="3287" y="4432"/>
                </a:lnTo>
                <a:lnTo>
                  <a:pt x="3268" y="4447"/>
                </a:lnTo>
                <a:lnTo>
                  <a:pt x="3250" y="4463"/>
                </a:lnTo>
                <a:lnTo>
                  <a:pt x="3229" y="4479"/>
                </a:lnTo>
                <a:lnTo>
                  <a:pt x="3208" y="4494"/>
                </a:lnTo>
                <a:lnTo>
                  <a:pt x="3185" y="4509"/>
                </a:lnTo>
                <a:lnTo>
                  <a:pt x="3160" y="4522"/>
                </a:lnTo>
                <a:lnTo>
                  <a:pt x="3136" y="4535"/>
                </a:lnTo>
                <a:lnTo>
                  <a:pt x="3109" y="4548"/>
                </a:lnTo>
                <a:lnTo>
                  <a:pt x="3081" y="4559"/>
                </a:lnTo>
                <a:lnTo>
                  <a:pt x="3052" y="4570"/>
                </a:lnTo>
                <a:lnTo>
                  <a:pt x="3023" y="4580"/>
                </a:lnTo>
                <a:lnTo>
                  <a:pt x="2992" y="4590"/>
                </a:lnTo>
                <a:lnTo>
                  <a:pt x="2961" y="4598"/>
                </a:lnTo>
                <a:lnTo>
                  <a:pt x="2929" y="4607"/>
                </a:lnTo>
                <a:lnTo>
                  <a:pt x="2896" y="4613"/>
                </a:lnTo>
                <a:lnTo>
                  <a:pt x="2861" y="4619"/>
                </a:lnTo>
                <a:lnTo>
                  <a:pt x="2827" y="4625"/>
                </a:lnTo>
                <a:lnTo>
                  <a:pt x="2791" y="4629"/>
                </a:lnTo>
                <a:lnTo>
                  <a:pt x="2756" y="4633"/>
                </a:lnTo>
                <a:lnTo>
                  <a:pt x="2719" y="4635"/>
                </a:lnTo>
                <a:lnTo>
                  <a:pt x="2681" y="4636"/>
                </a:lnTo>
                <a:lnTo>
                  <a:pt x="2644" y="4637"/>
                </a:lnTo>
                <a:lnTo>
                  <a:pt x="2606" y="4636"/>
                </a:lnTo>
                <a:lnTo>
                  <a:pt x="2570" y="4635"/>
                </a:lnTo>
                <a:lnTo>
                  <a:pt x="2533" y="4633"/>
                </a:lnTo>
                <a:lnTo>
                  <a:pt x="2497" y="4629"/>
                </a:lnTo>
                <a:lnTo>
                  <a:pt x="2462" y="4625"/>
                </a:lnTo>
                <a:lnTo>
                  <a:pt x="2427" y="4619"/>
                </a:lnTo>
                <a:lnTo>
                  <a:pt x="2393" y="4613"/>
                </a:lnTo>
                <a:lnTo>
                  <a:pt x="2360" y="4607"/>
                </a:lnTo>
                <a:lnTo>
                  <a:pt x="2328" y="4598"/>
                </a:lnTo>
                <a:lnTo>
                  <a:pt x="2296" y="4590"/>
                </a:lnTo>
                <a:lnTo>
                  <a:pt x="2266" y="4580"/>
                </a:lnTo>
                <a:lnTo>
                  <a:pt x="2236" y="4570"/>
                </a:lnTo>
                <a:lnTo>
                  <a:pt x="2208" y="4559"/>
                </a:lnTo>
                <a:lnTo>
                  <a:pt x="2180" y="4548"/>
                </a:lnTo>
                <a:lnTo>
                  <a:pt x="2154" y="4535"/>
                </a:lnTo>
                <a:lnTo>
                  <a:pt x="2128" y="4522"/>
                </a:lnTo>
                <a:lnTo>
                  <a:pt x="2104" y="4509"/>
                </a:lnTo>
                <a:lnTo>
                  <a:pt x="2082" y="4494"/>
                </a:lnTo>
                <a:lnTo>
                  <a:pt x="2060" y="4479"/>
                </a:lnTo>
                <a:lnTo>
                  <a:pt x="2039" y="4463"/>
                </a:lnTo>
                <a:lnTo>
                  <a:pt x="2020" y="4447"/>
                </a:lnTo>
                <a:lnTo>
                  <a:pt x="2003" y="4432"/>
                </a:lnTo>
                <a:lnTo>
                  <a:pt x="1986" y="4414"/>
                </a:lnTo>
                <a:lnTo>
                  <a:pt x="1973" y="4397"/>
                </a:lnTo>
                <a:lnTo>
                  <a:pt x="1959" y="4379"/>
                </a:lnTo>
                <a:lnTo>
                  <a:pt x="1948" y="4360"/>
                </a:lnTo>
                <a:lnTo>
                  <a:pt x="1938" y="4342"/>
                </a:lnTo>
                <a:lnTo>
                  <a:pt x="1930" y="4324"/>
                </a:lnTo>
                <a:lnTo>
                  <a:pt x="1924" y="4304"/>
                </a:lnTo>
                <a:lnTo>
                  <a:pt x="1919" y="4284"/>
                </a:lnTo>
                <a:lnTo>
                  <a:pt x="1916" y="4264"/>
                </a:lnTo>
                <a:lnTo>
                  <a:pt x="1915" y="4244"/>
                </a:lnTo>
                <a:close/>
                <a:moveTo>
                  <a:pt x="2644" y="0"/>
                </a:moveTo>
                <a:lnTo>
                  <a:pt x="2644" y="0"/>
                </a:lnTo>
                <a:lnTo>
                  <a:pt x="2576" y="0"/>
                </a:lnTo>
                <a:lnTo>
                  <a:pt x="2508" y="3"/>
                </a:lnTo>
                <a:lnTo>
                  <a:pt x="2441" y="8"/>
                </a:lnTo>
                <a:lnTo>
                  <a:pt x="2373" y="14"/>
                </a:lnTo>
                <a:lnTo>
                  <a:pt x="2307" y="21"/>
                </a:lnTo>
                <a:lnTo>
                  <a:pt x="2241" y="30"/>
                </a:lnTo>
                <a:lnTo>
                  <a:pt x="2176" y="41"/>
                </a:lnTo>
                <a:lnTo>
                  <a:pt x="2111" y="53"/>
                </a:lnTo>
                <a:lnTo>
                  <a:pt x="2047" y="68"/>
                </a:lnTo>
                <a:lnTo>
                  <a:pt x="1984" y="84"/>
                </a:lnTo>
                <a:lnTo>
                  <a:pt x="1920" y="100"/>
                </a:lnTo>
                <a:lnTo>
                  <a:pt x="1857" y="119"/>
                </a:lnTo>
                <a:lnTo>
                  <a:pt x="1796" y="139"/>
                </a:lnTo>
                <a:lnTo>
                  <a:pt x="1735" y="161"/>
                </a:lnTo>
                <a:lnTo>
                  <a:pt x="1675" y="183"/>
                </a:lnTo>
                <a:lnTo>
                  <a:pt x="1615" y="207"/>
                </a:lnTo>
                <a:lnTo>
                  <a:pt x="1556" y="233"/>
                </a:lnTo>
                <a:lnTo>
                  <a:pt x="1498" y="260"/>
                </a:lnTo>
                <a:lnTo>
                  <a:pt x="1441" y="290"/>
                </a:lnTo>
                <a:lnTo>
                  <a:pt x="1384" y="319"/>
                </a:lnTo>
                <a:lnTo>
                  <a:pt x="1328" y="350"/>
                </a:lnTo>
                <a:lnTo>
                  <a:pt x="1273" y="383"/>
                </a:lnTo>
                <a:lnTo>
                  <a:pt x="1219" y="416"/>
                </a:lnTo>
                <a:lnTo>
                  <a:pt x="1166" y="451"/>
                </a:lnTo>
                <a:lnTo>
                  <a:pt x="1113" y="488"/>
                </a:lnTo>
                <a:lnTo>
                  <a:pt x="1062" y="525"/>
                </a:lnTo>
                <a:lnTo>
                  <a:pt x="1012" y="564"/>
                </a:lnTo>
                <a:lnTo>
                  <a:pt x="963" y="603"/>
                </a:lnTo>
                <a:lnTo>
                  <a:pt x="913" y="645"/>
                </a:lnTo>
                <a:lnTo>
                  <a:pt x="866" y="687"/>
                </a:lnTo>
                <a:lnTo>
                  <a:pt x="820" y="730"/>
                </a:lnTo>
                <a:lnTo>
                  <a:pt x="774" y="774"/>
                </a:lnTo>
                <a:lnTo>
                  <a:pt x="730" y="819"/>
                </a:lnTo>
                <a:lnTo>
                  <a:pt x="687" y="866"/>
                </a:lnTo>
                <a:lnTo>
                  <a:pt x="645" y="914"/>
                </a:lnTo>
                <a:lnTo>
                  <a:pt x="603" y="961"/>
                </a:lnTo>
                <a:lnTo>
                  <a:pt x="564" y="1012"/>
                </a:lnTo>
                <a:lnTo>
                  <a:pt x="525" y="1062"/>
                </a:lnTo>
                <a:lnTo>
                  <a:pt x="488" y="1113"/>
                </a:lnTo>
                <a:lnTo>
                  <a:pt x="451" y="1165"/>
                </a:lnTo>
                <a:lnTo>
                  <a:pt x="417" y="1219"/>
                </a:lnTo>
                <a:lnTo>
                  <a:pt x="383" y="1273"/>
                </a:lnTo>
                <a:lnTo>
                  <a:pt x="351" y="1328"/>
                </a:lnTo>
                <a:lnTo>
                  <a:pt x="319" y="1383"/>
                </a:lnTo>
                <a:lnTo>
                  <a:pt x="290" y="1439"/>
                </a:lnTo>
                <a:lnTo>
                  <a:pt x="260" y="1497"/>
                </a:lnTo>
                <a:lnTo>
                  <a:pt x="233" y="1556"/>
                </a:lnTo>
                <a:lnTo>
                  <a:pt x="207" y="1615"/>
                </a:lnTo>
                <a:lnTo>
                  <a:pt x="183" y="1673"/>
                </a:lnTo>
                <a:lnTo>
                  <a:pt x="161" y="1735"/>
                </a:lnTo>
                <a:lnTo>
                  <a:pt x="139" y="1796"/>
                </a:lnTo>
                <a:lnTo>
                  <a:pt x="119" y="1857"/>
                </a:lnTo>
                <a:lnTo>
                  <a:pt x="101" y="1920"/>
                </a:lnTo>
                <a:lnTo>
                  <a:pt x="84" y="1982"/>
                </a:lnTo>
                <a:lnTo>
                  <a:pt x="68" y="2046"/>
                </a:lnTo>
                <a:lnTo>
                  <a:pt x="54" y="2111"/>
                </a:lnTo>
                <a:lnTo>
                  <a:pt x="41" y="2175"/>
                </a:lnTo>
                <a:lnTo>
                  <a:pt x="31" y="2241"/>
                </a:lnTo>
                <a:lnTo>
                  <a:pt x="21" y="2306"/>
                </a:lnTo>
                <a:lnTo>
                  <a:pt x="14" y="2373"/>
                </a:lnTo>
                <a:lnTo>
                  <a:pt x="8" y="2440"/>
                </a:lnTo>
                <a:lnTo>
                  <a:pt x="4" y="2507"/>
                </a:lnTo>
                <a:lnTo>
                  <a:pt x="0" y="2574"/>
                </a:lnTo>
                <a:lnTo>
                  <a:pt x="0" y="2643"/>
                </a:lnTo>
                <a:lnTo>
                  <a:pt x="0" y="2712"/>
                </a:lnTo>
                <a:lnTo>
                  <a:pt x="4" y="2779"/>
                </a:lnTo>
                <a:lnTo>
                  <a:pt x="8" y="2847"/>
                </a:lnTo>
                <a:lnTo>
                  <a:pt x="14" y="2914"/>
                </a:lnTo>
                <a:lnTo>
                  <a:pt x="21" y="2980"/>
                </a:lnTo>
                <a:lnTo>
                  <a:pt x="31" y="3046"/>
                </a:lnTo>
                <a:lnTo>
                  <a:pt x="41" y="3111"/>
                </a:lnTo>
                <a:lnTo>
                  <a:pt x="54" y="3176"/>
                </a:lnTo>
                <a:lnTo>
                  <a:pt x="68" y="3240"/>
                </a:lnTo>
                <a:lnTo>
                  <a:pt x="84" y="3304"/>
                </a:lnTo>
                <a:lnTo>
                  <a:pt x="101" y="3368"/>
                </a:lnTo>
                <a:lnTo>
                  <a:pt x="119" y="3430"/>
                </a:lnTo>
                <a:lnTo>
                  <a:pt x="139" y="3491"/>
                </a:lnTo>
                <a:lnTo>
                  <a:pt x="161" y="3553"/>
                </a:lnTo>
                <a:lnTo>
                  <a:pt x="183" y="3613"/>
                </a:lnTo>
                <a:lnTo>
                  <a:pt x="207" y="3673"/>
                </a:lnTo>
                <a:lnTo>
                  <a:pt x="233" y="3732"/>
                </a:lnTo>
                <a:lnTo>
                  <a:pt x="260" y="3789"/>
                </a:lnTo>
                <a:lnTo>
                  <a:pt x="290" y="3847"/>
                </a:lnTo>
                <a:lnTo>
                  <a:pt x="319" y="3903"/>
                </a:lnTo>
                <a:lnTo>
                  <a:pt x="351" y="3960"/>
                </a:lnTo>
                <a:lnTo>
                  <a:pt x="383" y="4015"/>
                </a:lnTo>
                <a:lnTo>
                  <a:pt x="417" y="4069"/>
                </a:lnTo>
                <a:lnTo>
                  <a:pt x="451" y="4121"/>
                </a:lnTo>
                <a:lnTo>
                  <a:pt x="488" y="4174"/>
                </a:lnTo>
                <a:lnTo>
                  <a:pt x="525" y="4226"/>
                </a:lnTo>
                <a:lnTo>
                  <a:pt x="564" y="4276"/>
                </a:lnTo>
                <a:lnTo>
                  <a:pt x="603" y="4325"/>
                </a:lnTo>
                <a:lnTo>
                  <a:pt x="645" y="4374"/>
                </a:lnTo>
                <a:lnTo>
                  <a:pt x="687" y="4421"/>
                </a:lnTo>
                <a:lnTo>
                  <a:pt x="730" y="4467"/>
                </a:lnTo>
                <a:lnTo>
                  <a:pt x="774" y="4512"/>
                </a:lnTo>
                <a:lnTo>
                  <a:pt x="820" y="4558"/>
                </a:lnTo>
                <a:lnTo>
                  <a:pt x="866" y="4601"/>
                </a:lnTo>
                <a:lnTo>
                  <a:pt x="913" y="4642"/>
                </a:lnTo>
                <a:lnTo>
                  <a:pt x="963" y="4684"/>
                </a:lnTo>
                <a:lnTo>
                  <a:pt x="1012" y="4723"/>
                </a:lnTo>
                <a:lnTo>
                  <a:pt x="1062" y="4762"/>
                </a:lnTo>
                <a:lnTo>
                  <a:pt x="1113" y="4799"/>
                </a:lnTo>
                <a:lnTo>
                  <a:pt x="1166" y="4836"/>
                </a:lnTo>
                <a:lnTo>
                  <a:pt x="1219" y="4870"/>
                </a:lnTo>
                <a:lnTo>
                  <a:pt x="1273" y="4905"/>
                </a:lnTo>
                <a:lnTo>
                  <a:pt x="1328" y="4937"/>
                </a:lnTo>
                <a:lnTo>
                  <a:pt x="1384" y="4968"/>
                </a:lnTo>
                <a:lnTo>
                  <a:pt x="1441" y="4998"/>
                </a:lnTo>
                <a:lnTo>
                  <a:pt x="1498" y="5026"/>
                </a:lnTo>
                <a:lnTo>
                  <a:pt x="1556" y="5054"/>
                </a:lnTo>
                <a:lnTo>
                  <a:pt x="1615" y="5080"/>
                </a:lnTo>
                <a:lnTo>
                  <a:pt x="1675" y="5104"/>
                </a:lnTo>
                <a:lnTo>
                  <a:pt x="1735" y="5127"/>
                </a:lnTo>
                <a:lnTo>
                  <a:pt x="1796" y="5149"/>
                </a:lnTo>
                <a:lnTo>
                  <a:pt x="1857" y="5168"/>
                </a:lnTo>
                <a:lnTo>
                  <a:pt x="1920" y="5187"/>
                </a:lnTo>
                <a:lnTo>
                  <a:pt x="1984" y="5204"/>
                </a:lnTo>
                <a:lnTo>
                  <a:pt x="2047" y="5220"/>
                </a:lnTo>
                <a:lnTo>
                  <a:pt x="2111" y="5233"/>
                </a:lnTo>
                <a:lnTo>
                  <a:pt x="2176" y="5245"/>
                </a:lnTo>
                <a:lnTo>
                  <a:pt x="2241" y="5256"/>
                </a:lnTo>
                <a:lnTo>
                  <a:pt x="2307" y="5266"/>
                </a:lnTo>
                <a:lnTo>
                  <a:pt x="2373" y="5274"/>
                </a:lnTo>
                <a:lnTo>
                  <a:pt x="2441" y="5280"/>
                </a:lnTo>
                <a:lnTo>
                  <a:pt x="2508" y="5283"/>
                </a:lnTo>
                <a:lnTo>
                  <a:pt x="2576" y="5286"/>
                </a:lnTo>
                <a:lnTo>
                  <a:pt x="2644" y="5287"/>
                </a:lnTo>
                <a:lnTo>
                  <a:pt x="2712" y="5286"/>
                </a:lnTo>
                <a:lnTo>
                  <a:pt x="2780" y="5283"/>
                </a:lnTo>
                <a:lnTo>
                  <a:pt x="2848" y="5280"/>
                </a:lnTo>
                <a:lnTo>
                  <a:pt x="2914" y="5274"/>
                </a:lnTo>
                <a:lnTo>
                  <a:pt x="2980" y="5266"/>
                </a:lnTo>
                <a:lnTo>
                  <a:pt x="3046" y="5256"/>
                </a:lnTo>
                <a:lnTo>
                  <a:pt x="3111" y="5245"/>
                </a:lnTo>
                <a:lnTo>
                  <a:pt x="3176" y="5233"/>
                </a:lnTo>
                <a:lnTo>
                  <a:pt x="3241" y="5220"/>
                </a:lnTo>
                <a:lnTo>
                  <a:pt x="3305" y="5204"/>
                </a:lnTo>
                <a:lnTo>
                  <a:pt x="3368" y="5187"/>
                </a:lnTo>
                <a:lnTo>
                  <a:pt x="3430" y="5168"/>
                </a:lnTo>
                <a:lnTo>
                  <a:pt x="3491" y="5149"/>
                </a:lnTo>
                <a:lnTo>
                  <a:pt x="3553" y="5127"/>
                </a:lnTo>
                <a:lnTo>
                  <a:pt x="3613" y="5104"/>
                </a:lnTo>
                <a:lnTo>
                  <a:pt x="3673" y="5080"/>
                </a:lnTo>
                <a:lnTo>
                  <a:pt x="3732" y="5054"/>
                </a:lnTo>
                <a:lnTo>
                  <a:pt x="3790" y="5026"/>
                </a:lnTo>
                <a:lnTo>
                  <a:pt x="3847" y="4998"/>
                </a:lnTo>
                <a:lnTo>
                  <a:pt x="3904" y="4968"/>
                </a:lnTo>
                <a:lnTo>
                  <a:pt x="3960" y="4937"/>
                </a:lnTo>
                <a:lnTo>
                  <a:pt x="4015" y="4905"/>
                </a:lnTo>
                <a:lnTo>
                  <a:pt x="4069" y="4870"/>
                </a:lnTo>
                <a:lnTo>
                  <a:pt x="4121" y="4836"/>
                </a:lnTo>
                <a:lnTo>
                  <a:pt x="4174" y="4799"/>
                </a:lnTo>
                <a:lnTo>
                  <a:pt x="4226" y="4762"/>
                </a:lnTo>
                <a:lnTo>
                  <a:pt x="4276" y="4723"/>
                </a:lnTo>
                <a:lnTo>
                  <a:pt x="4325" y="4684"/>
                </a:lnTo>
                <a:lnTo>
                  <a:pt x="4374" y="4642"/>
                </a:lnTo>
                <a:lnTo>
                  <a:pt x="4422" y="4601"/>
                </a:lnTo>
                <a:lnTo>
                  <a:pt x="4468" y="4558"/>
                </a:lnTo>
                <a:lnTo>
                  <a:pt x="4514" y="4512"/>
                </a:lnTo>
                <a:lnTo>
                  <a:pt x="4558" y="4467"/>
                </a:lnTo>
                <a:lnTo>
                  <a:pt x="4601" y="4421"/>
                </a:lnTo>
                <a:lnTo>
                  <a:pt x="4642" y="4374"/>
                </a:lnTo>
                <a:lnTo>
                  <a:pt x="4684" y="4325"/>
                </a:lnTo>
                <a:lnTo>
                  <a:pt x="4723" y="4276"/>
                </a:lnTo>
                <a:lnTo>
                  <a:pt x="4762" y="4226"/>
                </a:lnTo>
                <a:lnTo>
                  <a:pt x="4799" y="4174"/>
                </a:lnTo>
                <a:lnTo>
                  <a:pt x="4836" y="4121"/>
                </a:lnTo>
                <a:lnTo>
                  <a:pt x="4870" y="4069"/>
                </a:lnTo>
                <a:lnTo>
                  <a:pt x="4905" y="4015"/>
                </a:lnTo>
                <a:lnTo>
                  <a:pt x="4938" y="3960"/>
                </a:lnTo>
                <a:lnTo>
                  <a:pt x="4968" y="3903"/>
                </a:lnTo>
                <a:lnTo>
                  <a:pt x="4998" y="3847"/>
                </a:lnTo>
                <a:lnTo>
                  <a:pt x="5027" y="3789"/>
                </a:lnTo>
                <a:lnTo>
                  <a:pt x="5054" y="3732"/>
                </a:lnTo>
                <a:lnTo>
                  <a:pt x="5080" y="3673"/>
                </a:lnTo>
                <a:lnTo>
                  <a:pt x="5104" y="3613"/>
                </a:lnTo>
                <a:lnTo>
                  <a:pt x="5126" y="3553"/>
                </a:lnTo>
                <a:lnTo>
                  <a:pt x="5149" y="3491"/>
                </a:lnTo>
                <a:lnTo>
                  <a:pt x="5168" y="3430"/>
                </a:lnTo>
                <a:lnTo>
                  <a:pt x="5187" y="3368"/>
                </a:lnTo>
                <a:lnTo>
                  <a:pt x="5204" y="3304"/>
                </a:lnTo>
                <a:lnTo>
                  <a:pt x="5220" y="3240"/>
                </a:lnTo>
                <a:lnTo>
                  <a:pt x="5233" y="3176"/>
                </a:lnTo>
                <a:lnTo>
                  <a:pt x="5247" y="3111"/>
                </a:lnTo>
                <a:lnTo>
                  <a:pt x="5256" y="3046"/>
                </a:lnTo>
                <a:lnTo>
                  <a:pt x="5266" y="2980"/>
                </a:lnTo>
                <a:lnTo>
                  <a:pt x="5274" y="2914"/>
                </a:lnTo>
                <a:lnTo>
                  <a:pt x="5280" y="2847"/>
                </a:lnTo>
                <a:lnTo>
                  <a:pt x="5283" y="2779"/>
                </a:lnTo>
                <a:lnTo>
                  <a:pt x="5287" y="2712"/>
                </a:lnTo>
                <a:lnTo>
                  <a:pt x="5287" y="2643"/>
                </a:lnTo>
                <a:lnTo>
                  <a:pt x="5287" y="2574"/>
                </a:lnTo>
                <a:lnTo>
                  <a:pt x="5283" y="2507"/>
                </a:lnTo>
                <a:lnTo>
                  <a:pt x="5280" y="2440"/>
                </a:lnTo>
                <a:lnTo>
                  <a:pt x="5274" y="2373"/>
                </a:lnTo>
                <a:lnTo>
                  <a:pt x="5266" y="2306"/>
                </a:lnTo>
                <a:lnTo>
                  <a:pt x="5256" y="2241"/>
                </a:lnTo>
                <a:lnTo>
                  <a:pt x="5247" y="2175"/>
                </a:lnTo>
                <a:lnTo>
                  <a:pt x="5233" y="2111"/>
                </a:lnTo>
                <a:lnTo>
                  <a:pt x="5220" y="2046"/>
                </a:lnTo>
                <a:lnTo>
                  <a:pt x="5204" y="1982"/>
                </a:lnTo>
                <a:lnTo>
                  <a:pt x="5187" y="1920"/>
                </a:lnTo>
                <a:lnTo>
                  <a:pt x="5168" y="1857"/>
                </a:lnTo>
                <a:lnTo>
                  <a:pt x="5149" y="1796"/>
                </a:lnTo>
                <a:lnTo>
                  <a:pt x="5126" y="1735"/>
                </a:lnTo>
                <a:lnTo>
                  <a:pt x="5104" y="1673"/>
                </a:lnTo>
                <a:lnTo>
                  <a:pt x="5080" y="1615"/>
                </a:lnTo>
                <a:lnTo>
                  <a:pt x="5054" y="1556"/>
                </a:lnTo>
                <a:lnTo>
                  <a:pt x="5027" y="1497"/>
                </a:lnTo>
                <a:lnTo>
                  <a:pt x="4998" y="1439"/>
                </a:lnTo>
                <a:lnTo>
                  <a:pt x="4968" y="1383"/>
                </a:lnTo>
                <a:lnTo>
                  <a:pt x="4938" y="1328"/>
                </a:lnTo>
                <a:lnTo>
                  <a:pt x="4905" y="1273"/>
                </a:lnTo>
                <a:lnTo>
                  <a:pt x="4870" y="1219"/>
                </a:lnTo>
                <a:lnTo>
                  <a:pt x="4836" y="1165"/>
                </a:lnTo>
                <a:lnTo>
                  <a:pt x="4799" y="1113"/>
                </a:lnTo>
                <a:lnTo>
                  <a:pt x="4762" y="1062"/>
                </a:lnTo>
                <a:lnTo>
                  <a:pt x="4723" y="1012"/>
                </a:lnTo>
                <a:lnTo>
                  <a:pt x="4684" y="961"/>
                </a:lnTo>
                <a:lnTo>
                  <a:pt x="4642" y="914"/>
                </a:lnTo>
                <a:lnTo>
                  <a:pt x="4601" y="866"/>
                </a:lnTo>
                <a:lnTo>
                  <a:pt x="4558" y="819"/>
                </a:lnTo>
                <a:lnTo>
                  <a:pt x="4514" y="774"/>
                </a:lnTo>
                <a:lnTo>
                  <a:pt x="4468" y="730"/>
                </a:lnTo>
                <a:lnTo>
                  <a:pt x="4422" y="687"/>
                </a:lnTo>
                <a:lnTo>
                  <a:pt x="4374" y="645"/>
                </a:lnTo>
                <a:lnTo>
                  <a:pt x="4325" y="603"/>
                </a:lnTo>
                <a:lnTo>
                  <a:pt x="4276" y="564"/>
                </a:lnTo>
                <a:lnTo>
                  <a:pt x="4226" y="525"/>
                </a:lnTo>
                <a:lnTo>
                  <a:pt x="4174" y="488"/>
                </a:lnTo>
                <a:lnTo>
                  <a:pt x="4121" y="451"/>
                </a:lnTo>
                <a:lnTo>
                  <a:pt x="4069" y="416"/>
                </a:lnTo>
                <a:lnTo>
                  <a:pt x="4015" y="383"/>
                </a:lnTo>
                <a:lnTo>
                  <a:pt x="3960" y="350"/>
                </a:lnTo>
                <a:lnTo>
                  <a:pt x="3904" y="319"/>
                </a:lnTo>
                <a:lnTo>
                  <a:pt x="3847" y="290"/>
                </a:lnTo>
                <a:lnTo>
                  <a:pt x="3790" y="260"/>
                </a:lnTo>
                <a:lnTo>
                  <a:pt x="3732" y="233"/>
                </a:lnTo>
                <a:lnTo>
                  <a:pt x="3673" y="207"/>
                </a:lnTo>
                <a:lnTo>
                  <a:pt x="3613" y="183"/>
                </a:lnTo>
                <a:lnTo>
                  <a:pt x="3553" y="161"/>
                </a:lnTo>
                <a:lnTo>
                  <a:pt x="3491" y="139"/>
                </a:lnTo>
                <a:lnTo>
                  <a:pt x="3430" y="119"/>
                </a:lnTo>
                <a:lnTo>
                  <a:pt x="3368" y="100"/>
                </a:lnTo>
                <a:lnTo>
                  <a:pt x="3305" y="84"/>
                </a:lnTo>
                <a:lnTo>
                  <a:pt x="3241" y="68"/>
                </a:lnTo>
                <a:lnTo>
                  <a:pt x="3176" y="53"/>
                </a:lnTo>
                <a:lnTo>
                  <a:pt x="3111" y="41"/>
                </a:lnTo>
                <a:lnTo>
                  <a:pt x="3046" y="30"/>
                </a:lnTo>
                <a:lnTo>
                  <a:pt x="2980" y="21"/>
                </a:lnTo>
                <a:lnTo>
                  <a:pt x="2914" y="14"/>
                </a:lnTo>
                <a:lnTo>
                  <a:pt x="2848" y="8"/>
                </a:lnTo>
                <a:lnTo>
                  <a:pt x="2780" y="3"/>
                </a:lnTo>
                <a:lnTo>
                  <a:pt x="2712" y="0"/>
                </a:lnTo>
                <a:lnTo>
                  <a:pt x="2644" y="0"/>
                </a:lnTo>
                <a:close/>
              </a:path>
            </a:pathLst>
          </a:custGeom>
          <a:solidFill>
            <a:schemeClr val="tx1"/>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15" name="矩形 14"/>
          <p:cNvSpPr/>
          <p:nvPr/>
        </p:nvSpPr>
        <p:spPr>
          <a:xfrm>
            <a:off x="5966616" y="2600490"/>
            <a:ext cx="553357" cy="830997"/>
          </a:xfrm>
          <a:prstGeom prst="rect">
            <a:avLst/>
          </a:prstGeom>
        </p:spPr>
        <p:txBody>
          <a:bodyPr wrap="none">
            <a:spAutoFit/>
          </a:bodyPr>
          <a:lstStyle/>
          <a:p>
            <a:r>
              <a:rPr lang="en-US" altLang="zh-CN" sz="4800" dirty="0">
                <a:latin typeface="Cooper Black" panose="0208090404030B020404" pitchFamily="18" charset="0"/>
              </a:rPr>
              <a:t>3</a:t>
            </a:r>
            <a:endParaRPr lang="zh-CN" altLang="en-US" sz="4800" dirty="0">
              <a:latin typeface="Cooper Black" panose="0208090404030B020404" pitchFamily="18" charset="0"/>
            </a:endParaRPr>
          </a:p>
        </p:txBody>
      </p:sp>
    </p:spTree>
    <p:extLst>
      <p:ext uri="{BB962C8B-B14F-4D97-AF65-F5344CB8AC3E}">
        <p14:creationId xmlns:p14="http://schemas.microsoft.com/office/powerpoint/2010/main" val="26923676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0F8D938D-5188-267B-D259-F7FE742AAF81}"/>
              </a:ext>
            </a:extLst>
          </p:cNvPr>
          <p:cNvSpPr txBox="1"/>
          <p:nvPr/>
        </p:nvSpPr>
        <p:spPr>
          <a:xfrm>
            <a:off x="597529" y="2372008"/>
            <a:ext cx="8962930" cy="3416320"/>
          </a:xfrm>
          <a:prstGeom prst="rect">
            <a:avLst/>
          </a:prstGeom>
          <a:noFill/>
        </p:spPr>
        <p:txBody>
          <a:bodyPr wrap="square" rtlCol="0">
            <a:spAutoFit/>
          </a:bodyPr>
          <a:lstStyle/>
          <a:p>
            <a:r>
              <a:rPr lang="zh-CN" altLang="en-US" dirty="0"/>
              <a:t>假设 </a:t>
            </a:r>
            <a:r>
              <a:rPr lang="en" altLang="zh-CN" dirty="0"/>
              <a:t>A </a:t>
            </a:r>
            <a:r>
              <a:rPr lang="zh-CN" altLang="en-US" dirty="0"/>
              <a:t>要与 </a:t>
            </a:r>
            <a:r>
              <a:rPr lang="en" altLang="zh-CN" dirty="0"/>
              <a:t>B </a:t>
            </a:r>
            <a:r>
              <a:rPr lang="zh-CN" altLang="en-US" dirty="0"/>
              <a:t>进行一笔 </a:t>
            </a:r>
            <a:r>
              <a:rPr lang="en-US" altLang="zh-CN" dirty="0"/>
              <a:t>10</a:t>
            </a:r>
            <a:r>
              <a:rPr lang="en" altLang="zh-CN" dirty="0"/>
              <a:t>BTC </a:t>
            </a:r>
            <a:r>
              <a:rPr lang="zh-CN" altLang="en-US" dirty="0"/>
              <a:t>的交易，第一笔交易被打包到</a:t>
            </a:r>
            <a:r>
              <a:rPr lang="en-US" altLang="zh-CN" dirty="0"/>
              <a:t>100</a:t>
            </a:r>
            <a:r>
              <a:rPr lang="zh-CN" altLang="en-US" dirty="0"/>
              <a:t>号区块，当后面再增加</a:t>
            </a:r>
            <a:r>
              <a:rPr lang="en-US" altLang="zh-CN" dirty="0"/>
              <a:t>5</a:t>
            </a:r>
            <a:r>
              <a:rPr lang="zh-CN" altLang="en-US" dirty="0"/>
              <a:t>个区块后，</a:t>
            </a:r>
            <a:r>
              <a:rPr lang="en-US" altLang="zh-CN" dirty="0"/>
              <a:t>6</a:t>
            </a:r>
            <a:r>
              <a:rPr lang="zh-CN" altLang="en-US" dirty="0"/>
              <a:t>次即可确认该交易。</a:t>
            </a:r>
          </a:p>
          <a:p>
            <a:r>
              <a:rPr lang="zh-CN" altLang="en-US" dirty="0"/>
              <a:t>这时，</a:t>
            </a:r>
            <a:r>
              <a:rPr lang="en" altLang="zh-CN" dirty="0"/>
              <a:t>A</a:t>
            </a:r>
            <a:r>
              <a:rPr lang="zh-CN" altLang="en-US" dirty="0"/>
              <a:t>又发起了一次给自己 </a:t>
            </a:r>
            <a:r>
              <a:rPr lang="en-US" altLang="zh-CN" dirty="0"/>
              <a:t>10</a:t>
            </a:r>
            <a:r>
              <a:rPr lang="en" altLang="zh-CN" dirty="0"/>
              <a:t>BTC </a:t>
            </a:r>
            <a:r>
              <a:rPr lang="zh-CN" altLang="en-US" dirty="0"/>
              <a:t>的交易。如果</a:t>
            </a:r>
            <a:r>
              <a:rPr lang="en" altLang="zh-CN" dirty="0"/>
              <a:t>A</a:t>
            </a:r>
            <a:r>
              <a:rPr lang="zh-CN" altLang="en-US" dirty="0"/>
              <a:t>向全网广播，这笔交易是不会被处理的，所以</a:t>
            </a:r>
            <a:r>
              <a:rPr lang="en" altLang="zh-CN" dirty="0"/>
              <a:t>A</a:t>
            </a:r>
            <a:r>
              <a:rPr lang="zh-CN" altLang="en-US" dirty="0"/>
              <a:t>选择不广播，而是对主链进行“分叉”，生成另外一个</a:t>
            </a:r>
            <a:r>
              <a:rPr lang="en-US" altLang="zh-CN" dirty="0"/>
              <a:t>100</a:t>
            </a:r>
            <a:r>
              <a:rPr lang="zh-CN" altLang="en-US" dirty="0"/>
              <a:t>号区块，并在其中打包第二笔交易。</a:t>
            </a:r>
          </a:p>
          <a:p>
            <a:r>
              <a:rPr lang="zh-CN" altLang="en-US" dirty="0"/>
              <a:t>由此，产生了两条子链。其他矿工继续在原来的链上打包数据，而</a:t>
            </a:r>
            <a:r>
              <a:rPr lang="en" altLang="zh-CN" dirty="0"/>
              <a:t>A</a:t>
            </a:r>
            <a:r>
              <a:rPr lang="zh-CN" altLang="en-US" dirty="0"/>
              <a:t>则在新分叉的链上挖矿，两条链开始赛跑。由于</a:t>
            </a:r>
            <a:r>
              <a:rPr lang="en" altLang="zh-CN" dirty="0"/>
              <a:t>A</a:t>
            </a:r>
            <a:r>
              <a:rPr lang="zh-CN" altLang="en-US" dirty="0"/>
              <a:t>具有超</a:t>
            </a:r>
            <a:r>
              <a:rPr lang="en-US" altLang="zh-CN" dirty="0"/>
              <a:t>51%</a:t>
            </a:r>
            <a:r>
              <a:rPr lang="zh-CN" altLang="en-US" dirty="0"/>
              <a:t>的算力资源，很快，新链的长度就会超过旧链。</a:t>
            </a:r>
          </a:p>
          <a:p>
            <a:r>
              <a:rPr lang="zh-CN" altLang="en-US" dirty="0"/>
              <a:t>这时，按照最长链优先原则，其他矿工也会自动转到新链上，使新链变成了主链。旧链则会被抛弃，之前打包在旧链上的所有交易，都会变为无效。结果是</a:t>
            </a:r>
            <a:r>
              <a:rPr lang="en" altLang="zh-CN" dirty="0"/>
              <a:t>A</a:t>
            </a:r>
            <a:r>
              <a:rPr lang="zh-CN" altLang="en-US" dirty="0"/>
              <a:t>不花一分钱就拥有了属于</a:t>
            </a:r>
            <a:r>
              <a:rPr lang="en" altLang="zh-CN" dirty="0"/>
              <a:t>B</a:t>
            </a:r>
            <a:r>
              <a:rPr lang="zh-CN" altLang="en-US" dirty="0"/>
              <a:t>的商品，这就是“</a:t>
            </a:r>
            <a:r>
              <a:rPr lang="en-US" altLang="zh-CN" dirty="0"/>
              <a:t>51%</a:t>
            </a:r>
            <a:r>
              <a:rPr lang="zh-CN" altLang="en-US" dirty="0"/>
              <a:t>攻击”。</a:t>
            </a:r>
          </a:p>
          <a:p>
            <a:endParaRPr kumimoji="1" lang="zh-CN" altLang="en-US" dirty="0"/>
          </a:p>
        </p:txBody>
      </p:sp>
      <p:sp>
        <p:nvSpPr>
          <p:cNvPr id="18" name="文本框 17">
            <a:extLst>
              <a:ext uri="{FF2B5EF4-FFF2-40B4-BE49-F238E27FC236}">
                <a16:creationId xmlns:a16="http://schemas.microsoft.com/office/drawing/2014/main" id="{54B9CF99-E0CE-E220-BB73-28997FE63634}"/>
              </a:ext>
            </a:extLst>
          </p:cNvPr>
          <p:cNvSpPr txBox="1"/>
          <p:nvPr/>
        </p:nvSpPr>
        <p:spPr>
          <a:xfrm>
            <a:off x="1892174" y="1113576"/>
            <a:ext cx="3204927" cy="369332"/>
          </a:xfrm>
          <a:prstGeom prst="rect">
            <a:avLst/>
          </a:prstGeom>
          <a:noFill/>
        </p:spPr>
        <p:txBody>
          <a:bodyPr wrap="square" rtlCol="0">
            <a:spAutoFit/>
          </a:bodyPr>
          <a:lstStyle/>
          <a:p>
            <a:r>
              <a:rPr kumimoji="1" lang="en-US" altLang="zh-CN" dirty="0"/>
              <a:t>51%</a:t>
            </a:r>
            <a:r>
              <a:rPr kumimoji="1" lang="zh-CN" altLang="en-US" dirty="0"/>
              <a:t>攻击</a:t>
            </a:r>
          </a:p>
        </p:txBody>
      </p:sp>
    </p:spTree>
    <p:extLst>
      <p:ext uri="{BB962C8B-B14F-4D97-AF65-F5344CB8AC3E}">
        <p14:creationId xmlns:p14="http://schemas.microsoft.com/office/powerpoint/2010/main" val="27727894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0F8D938D-5188-267B-D259-F7FE742AAF81}"/>
              </a:ext>
            </a:extLst>
          </p:cNvPr>
          <p:cNvSpPr txBox="1"/>
          <p:nvPr/>
        </p:nvSpPr>
        <p:spPr>
          <a:xfrm>
            <a:off x="597529" y="2372008"/>
            <a:ext cx="8962930" cy="2585323"/>
          </a:xfrm>
          <a:prstGeom prst="rect">
            <a:avLst/>
          </a:prstGeom>
          <a:noFill/>
        </p:spPr>
        <p:txBody>
          <a:bodyPr wrap="square" rtlCol="0">
            <a:spAutoFit/>
          </a:bodyPr>
          <a:lstStyle/>
          <a:p>
            <a:r>
              <a:rPr lang="zh-CN" altLang="en-US" dirty="0"/>
              <a:t>芬尼攻击主要是通过控制区块的广播时间，攻击对象是接受 </a:t>
            </a:r>
            <a:r>
              <a:rPr lang="en-US" altLang="zh-CN" dirty="0"/>
              <a:t>0 </a:t>
            </a:r>
            <a:r>
              <a:rPr lang="zh-CN" altLang="en-US" dirty="0"/>
              <a:t>确认的商家。</a:t>
            </a:r>
            <a:endParaRPr lang="en-US" altLang="zh-CN" dirty="0"/>
          </a:p>
          <a:p>
            <a:r>
              <a:rPr lang="zh-CN" altLang="en-US" dirty="0"/>
              <a:t>举个例子，攻击者挖到了一个区块，这个区块包含了一笔交易信息，把币从地址 </a:t>
            </a:r>
            <a:r>
              <a:rPr lang="en" altLang="zh-CN" dirty="0"/>
              <a:t>A</a:t>
            </a:r>
            <a:r>
              <a:rPr lang="zh-CN" altLang="en-US" dirty="0"/>
              <a:t>转到地址 </a:t>
            </a:r>
            <a:r>
              <a:rPr lang="en" altLang="zh-CN" dirty="0"/>
              <a:t>B</a:t>
            </a:r>
            <a:r>
              <a:rPr lang="zh-CN" altLang="en" dirty="0"/>
              <a:t>，</a:t>
            </a:r>
            <a:r>
              <a:rPr lang="zh-CN" altLang="en-US" dirty="0"/>
              <a:t>两个地址都是攻击者本人的。不过，攻击者并没有广播这个区块，而是马上找到了一个商家。接下来，他用地址 </a:t>
            </a:r>
            <a:r>
              <a:rPr lang="en-US" altLang="zh-CN" dirty="0"/>
              <a:t>1</a:t>
            </a:r>
            <a:r>
              <a:rPr lang="zh-CN" altLang="en-US" dirty="0"/>
              <a:t>，把币转给了商家的地址 </a:t>
            </a:r>
            <a:r>
              <a:rPr lang="en" altLang="zh-CN" dirty="0"/>
              <a:t>C</a:t>
            </a:r>
            <a:r>
              <a:rPr lang="zh-CN" altLang="en" dirty="0"/>
              <a:t>。</a:t>
            </a:r>
            <a:r>
              <a:rPr lang="zh-CN" altLang="en-US" dirty="0"/>
              <a:t>发给商家的交易广播出去后，如果这个商家接受了 </a:t>
            </a:r>
            <a:r>
              <a:rPr lang="en-US" altLang="zh-CN" dirty="0"/>
              <a:t>0 </a:t>
            </a:r>
            <a:r>
              <a:rPr lang="zh-CN" altLang="en-US" dirty="0"/>
              <a:t>确认，也就是没有确认的话，攻击者就会把之前挖到区块广播出去。</a:t>
            </a:r>
            <a:endParaRPr lang="en-US" altLang="zh-CN" dirty="0"/>
          </a:p>
          <a:p>
            <a:endParaRPr lang="zh-CN" altLang="en-US" dirty="0"/>
          </a:p>
          <a:p>
            <a:r>
              <a:rPr lang="zh-CN" altLang="en-US" dirty="0"/>
              <a:t>本质是商人在矿工公布他们已经挖出的区块之前释放了矿工所支付的货物。随后矿工公布已经挖出的区块，这就会抹掉转账给商家的交易，让商家自掏腰包。</a:t>
            </a:r>
            <a:endParaRPr kumimoji="1" lang="zh-CN" altLang="en-US" dirty="0"/>
          </a:p>
        </p:txBody>
      </p:sp>
      <p:sp>
        <p:nvSpPr>
          <p:cNvPr id="3" name="文本框 2">
            <a:extLst>
              <a:ext uri="{FF2B5EF4-FFF2-40B4-BE49-F238E27FC236}">
                <a16:creationId xmlns:a16="http://schemas.microsoft.com/office/drawing/2014/main" id="{7ADB67C7-619A-D002-48AA-8F06CE41E2CF}"/>
              </a:ext>
            </a:extLst>
          </p:cNvPr>
          <p:cNvSpPr txBox="1"/>
          <p:nvPr/>
        </p:nvSpPr>
        <p:spPr>
          <a:xfrm>
            <a:off x="2706986" y="1276539"/>
            <a:ext cx="2254313" cy="369332"/>
          </a:xfrm>
          <a:prstGeom prst="rect">
            <a:avLst/>
          </a:prstGeom>
          <a:noFill/>
        </p:spPr>
        <p:txBody>
          <a:bodyPr wrap="square" rtlCol="0">
            <a:spAutoFit/>
          </a:bodyPr>
          <a:lstStyle/>
          <a:p>
            <a:r>
              <a:rPr kumimoji="1" lang="zh-CN" altLang="en-US" dirty="0"/>
              <a:t>芬尼攻击</a:t>
            </a:r>
          </a:p>
        </p:txBody>
      </p:sp>
    </p:spTree>
    <p:extLst>
      <p:ext uri="{BB962C8B-B14F-4D97-AF65-F5344CB8AC3E}">
        <p14:creationId xmlns:p14="http://schemas.microsoft.com/office/powerpoint/2010/main" val="928123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0F8D938D-5188-267B-D259-F7FE742AAF81}"/>
              </a:ext>
            </a:extLst>
          </p:cNvPr>
          <p:cNvSpPr txBox="1"/>
          <p:nvPr/>
        </p:nvSpPr>
        <p:spPr>
          <a:xfrm>
            <a:off x="869135" y="2532954"/>
            <a:ext cx="8962930" cy="3970318"/>
          </a:xfrm>
          <a:prstGeom prst="rect">
            <a:avLst/>
          </a:prstGeom>
          <a:noFill/>
        </p:spPr>
        <p:txBody>
          <a:bodyPr wrap="square" rtlCol="0">
            <a:spAutoFit/>
          </a:bodyPr>
          <a:lstStyle/>
          <a:p>
            <a:r>
              <a:rPr lang="zh-CN" altLang="en-US" dirty="0"/>
              <a:t>是种族攻击和芬尼攻击的组合，又叫“一次确认攻击”，也就是交易即便有了一次确认，交易仍然可以回滚。攻击的前提是，商家的电子钱包满足这 </a:t>
            </a:r>
            <a:r>
              <a:rPr lang="en-US" altLang="zh-CN" dirty="0"/>
              <a:t>3 </a:t>
            </a:r>
            <a:r>
              <a:rPr lang="zh-CN" altLang="en-US" dirty="0"/>
              <a:t>点：</a:t>
            </a:r>
            <a:endParaRPr lang="en-US" altLang="zh-CN" dirty="0"/>
          </a:p>
          <a:p>
            <a:r>
              <a:rPr lang="en-US" altLang="zh-CN" dirty="0"/>
              <a:t>1</a:t>
            </a:r>
            <a:r>
              <a:rPr lang="zh-CN" altLang="en-US" dirty="0"/>
              <a:t>、商家钱包接受一次确认就进行支付；</a:t>
            </a:r>
            <a:r>
              <a:rPr lang="en-US" altLang="zh-CN" dirty="0"/>
              <a:t>2</a:t>
            </a:r>
            <a:r>
              <a:rPr lang="zh-CN" altLang="en-US" dirty="0"/>
              <a:t>、钱包接受其它节点的直接连接；</a:t>
            </a:r>
            <a:r>
              <a:rPr lang="en-US" altLang="zh-CN" dirty="0"/>
              <a:t>3</a:t>
            </a:r>
            <a:r>
              <a:rPr lang="zh-CN" altLang="en-US" dirty="0"/>
              <a:t>、钱包使用静态 </a:t>
            </a:r>
            <a:r>
              <a:rPr lang="en" altLang="zh-CN" dirty="0"/>
              <a:t>IP </a:t>
            </a:r>
            <a:r>
              <a:rPr lang="zh-CN" altLang="en-US" dirty="0"/>
              <a:t>地址的节点。</a:t>
            </a:r>
          </a:p>
          <a:p>
            <a:r>
              <a:rPr lang="zh-CN" altLang="en-US" dirty="0"/>
              <a:t>  </a:t>
            </a:r>
            <a:endParaRPr lang="en-US" altLang="zh-CN" dirty="0"/>
          </a:p>
          <a:p>
            <a:r>
              <a:rPr lang="en-US" altLang="zh-CN" dirty="0"/>
              <a:t>1</a:t>
            </a:r>
            <a:r>
              <a:rPr lang="zh-CN" altLang="en-US" dirty="0"/>
              <a:t>、控制两个节点</a:t>
            </a:r>
            <a:r>
              <a:rPr lang="en" altLang="zh-CN" dirty="0"/>
              <a:t>A</a:t>
            </a:r>
            <a:r>
              <a:rPr lang="zh-CN" altLang="en" dirty="0"/>
              <a:t>、</a:t>
            </a:r>
            <a:r>
              <a:rPr lang="en" altLang="zh-CN" dirty="0"/>
              <a:t>B(</a:t>
            </a:r>
            <a:r>
              <a:rPr lang="zh-CN" altLang="en-US" dirty="0"/>
              <a:t>节点 </a:t>
            </a:r>
            <a:r>
              <a:rPr lang="en" altLang="zh-CN" dirty="0"/>
              <a:t>A </a:t>
            </a:r>
            <a:r>
              <a:rPr lang="zh-CN" altLang="en-US" dirty="0"/>
              <a:t>是直接连接到电子钱包的这个节点，而节点 </a:t>
            </a:r>
            <a:r>
              <a:rPr lang="en" altLang="zh-CN" dirty="0"/>
              <a:t>B </a:t>
            </a:r>
            <a:r>
              <a:rPr lang="zh-CN" altLang="en-US" dirty="0"/>
              <a:t>与其他节点相连</a:t>
            </a:r>
            <a:r>
              <a:rPr lang="en-US" altLang="zh-CN" dirty="0"/>
              <a:t>)</a:t>
            </a:r>
            <a:r>
              <a:rPr lang="zh-CN" altLang="en-US" dirty="0"/>
              <a:t>。</a:t>
            </a:r>
          </a:p>
          <a:p>
            <a:r>
              <a:rPr lang="zh-CN" altLang="en-US" dirty="0"/>
              <a:t>  </a:t>
            </a:r>
            <a:r>
              <a:rPr lang="en-US" altLang="zh-CN" dirty="0"/>
              <a:t>2</a:t>
            </a:r>
            <a:r>
              <a:rPr lang="zh-CN" altLang="en-US" dirty="0"/>
              <a:t>、准备两个交易，将一定数量的币同时发给商家和自己另一个地址（交易</a:t>
            </a:r>
            <a:r>
              <a:rPr lang="en" altLang="zh-CN" dirty="0"/>
              <a:t>A,B</a:t>
            </a:r>
            <a:r>
              <a:rPr lang="zh-CN" altLang="en" dirty="0"/>
              <a:t>）。</a:t>
            </a:r>
            <a:endParaRPr lang="en" altLang="zh-CN" dirty="0"/>
          </a:p>
          <a:p>
            <a:r>
              <a:rPr lang="en" altLang="zh-CN" dirty="0"/>
              <a:t>  3</a:t>
            </a:r>
            <a:r>
              <a:rPr lang="zh-CN" altLang="en" dirty="0"/>
              <a:t>、</a:t>
            </a:r>
            <a:r>
              <a:rPr lang="zh-CN" altLang="en-US" dirty="0"/>
              <a:t>在交易</a:t>
            </a:r>
            <a:r>
              <a:rPr lang="en" altLang="zh-CN" dirty="0"/>
              <a:t>A</a:t>
            </a:r>
            <a:r>
              <a:rPr lang="zh-CN" altLang="en-US" dirty="0"/>
              <a:t>所在的分支</a:t>
            </a:r>
            <a:r>
              <a:rPr lang="en" altLang="zh-CN" dirty="0"/>
              <a:t>A</a:t>
            </a:r>
            <a:r>
              <a:rPr lang="zh-CN" altLang="en-US" dirty="0"/>
              <a:t>上挖矿，挖到矿块后，先不广播，节点</a:t>
            </a:r>
            <a:r>
              <a:rPr lang="en" altLang="zh-CN" dirty="0"/>
              <a:t>A</a:t>
            </a:r>
            <a:r>
              <a:rPr lang="zh-CN" altLang="en-US" dirty="0"/>
              <a:t>上发送交易</a:t>
            </a:r>
            <a:r>
              <a:rPr lang="en" altLang="zh-CN" dirty="0"/>
              <a:t>A</a:t>
            </a:r>
            <a:r>
              <a:rPr lang="zh-CN" altLang="en" dirty="0"/>
              <a:t>，</a:t>
            </a:r>
            <a:r>
              <a:rPr lang="en" altLang="zh-CN" dirty="0"/>
              <a:t>B</a:t>
            </a:r>
            <a:r>
              <a:rPr lang="zh-CN" altLang="en-US" dirty="0"/>
              <a:t>上发送交易</a:t>
            </a:r>
            <a:r>
              <a:rPr lang="en" altLang="zh-CN" dirty="0"/>
              <a:t>B</a:t>
            </a:r>
            <a:r>
              <a:rPr lang="zh-CN" altLang="en" dirty="0"/>
              <a:t>。</a:t>
            </a:r>
            <a:endParaRPr lang="en" altLang="zh-CN" dirty="0"/>
          </a:p>
          <a:p>
            <a:r>
              <a:rPr lang="en" altLang="zh-CN" dirty="0"/>
              <a:t>  4</a:t>
            </a:r>
            <a:r>
              <a:rPr lang="zh-CN" altLang="en" dirty="0"/>
              <a:t>、</a:t>
            </a:r>
            <a:r>
              <a:rPr lang="zh-CN" altLang="en-US" dirty="0"/>
              <a:t>等待直至网络上大多数节点认为交易</a:t>
            </a:r>
            <a:r>
              <a:rPr lang="en" altLang="zh-CN" dirty="0"/>
              <a:t>B</a:t>
            </a:r>
            <a:r>
              <a:rPr lang="zh-CN" altLang="en-US" dirty="0"/>
              <a:t>有效。</a:t>
            </a:r>
          </a:p>
          <a:p>
            <a:r>
              <a:rPr lang="zh-CN" altLang="en-US" dirty="0"/>
              <a:t>  </a:t>
            </a:r>
            <a:r>
              <a:rPr lang="en-US" altLang="zh-CN" dirty="0"/>
              <a:t>5</a:t>
            </a:r>
            <a:r>
              <a:rPr lang="zh-CN" altLang="en-US" dirty="0"/>
              <a:t>、广播分支</a:t>
            </a:r>
            <a:r>
              <a:rPr lang="en" altLang="zh-CN" dirty="0"/>
              <a:t>A</a:t>
            </a:r>
            <a:r>
              <a:rPr lang="zh-CN" altLang="en-US" dirty="0"/>
              <a:t>区块，卖币。由于更多节点认为分支</a:t>
            </a:r>
            <a:r>
              <a:rPr lang="en" altLang="zh-CN" dirty="0"/>
              <a:t>B</a:t>
            </a:r>
            <a:r>
              <a:rPr lang="zh-CN" altLang="en-US" dirty="0"/>
              <a:t>有效，那么一段时间后，分支</a:t>
            </a:r>
            <a:r>
              <a:rPr lang="en" altLang="zh-CN" dirty="0"/>
              <a:t>A</a:t>
            </a:r>
            <a:r>
              <a:rPr lang="zh-CN" altLang="en-US" dirty="0"/>
              <a:t>可能会被分支</a:t>
            </a:r>
            <a:r>
              <a:rPr lang="en" altLang="zh-CN" dirty="0"/>
              <a:t>B</a:t>
            </a:r>
            <a:r>
              <a:rPr lang="zh-CN" altLang="en-US" dirty="0"/>
              <a:t>替代，交易回滚。</a:t>
            </a:r>
          </a:p>
          <a:p>
            <a:endParaRPr kumimoji="1" lang="zh-CN" altLang="en-US" dirty="0"/>
          </a:p>
        </p:txBody>
      </p:sp>
      <p:sp>
        <p:nvSpPr>
          <p:cNvPr id="2" name="文本框 1">
            <a:extLst>
              <a:ext uri="{FF2B5EF4-FFF2-40B4-BE49-F238E27FC236}">
                <a16:creationId xmlns:a16="http://schemas.microsoft.com/office/drawing/2014/main" id="{07148B00-6563-07BC-6B95-A754ACE44297}"/>
              </a:ext>
            </a:extLst>
          </p:cNvPr>
          <p:cNvSpPr txBox="1"/>
          <p:nvPr/>
        </p:nvSpPr>
        <p:spPr>
          <a:xfrm>
            <a:off x="2770360" y="1466661"/>
            <a:ext cx="3177767" cy="369332"/>
          </a:xfrm>
          <a:prstGeom prst="rect">
            <a:avLst/>
          </a:prstGeom>
          <a:noFill/>
        </p:spPr>
        <p:txBody>
          <a:bodyPr wrap="square" rtlCol="0">
            <a:spAutoFit/>
          </a:bodyPr>
          <a:lstStyle/>
          <a:p>
            <a:r>
              <a:rPr kumimoji="1" lang="zh-CN" altLang="en-US" dirty="0"/>
              <a:t>一次确认攻击</a:t>
            </a:r>
          </a:p>
        </p:txBody>
      </p:sp>
    </p:spTree>
    <p:extLst>
      <p:ext uri="{BB962C8B-B14F-4D97-AF65-F5344CB8AC3E}">
        <p14:creationId xmlns:p14="http://schemas.microsoft.com/office/powerpoint/2010/main" val="3671140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1775520" y="1268760"/>
            <a:ext cx="5544616" cy="923330"/>
          </a:xfrm>
          <a:prstGeom prst="rect">
            <a:avLst/>
          </a:prstGeom>
          <a:noFill/>
        </p:spPr>
        <p:txBody>
          <a:bodyPr wrap="square" lIns="324000" rIns="324000">
            <a:spAutoFit/>
          </a:bodyPr>
          <a:lstStyle/>
          <a:p>
            <a:pPr algn="ctr"/>
            <a:r>
              <a:rPr lang="zh-CN" altLang="en-US" sz="5400" b="1" dirty="0">
                <a:latin typeface="Times New Roman" panose="02020603050405020304" pitchFamily="18" charset="0"/>
                <a:ea typeface="Tahoma" panose="020B0604030504040204" pitchFamily="34" charset="0"/>
                <a:cs typeface="Times New Roman" panose="02020603050405020304" pitchFamily="18" charset="0"/>
                <a:sym typeface="华文隶书" panose="02010800040101010101" pitchFamily="2" charset="-122"/>
              </a:rPr>
              <a:t>目录</a:t>
            </a:r>
            <a:endParaRPr lang="zh-CN" altLang="en-US" sz="5400" b="1" dirty="0">
              <a:latin typeface="Times New Roman" panose="02020603050405020304" pitchFamily="18" charset="0"/>
              <a:cs typeface="Times New Roman" panose="02020603050405020304" pitchFamily="18" charset="0"/>
            </a:endParaRPr>
          </a:p>
        </p:txBody>
      </p:sp>
      <p:sp>
        <p:nvSpPr>
          <p:cNvPr id="3" name="矩形 2"/>
          <p:cNvSpPr/>
          <p:nvPr/>
        </p:nvSpPr>
        <p:spPr>
          <a:xfrm>
            <a:off x="1991544" y="2425447"/>
            <a:ext cx="8133184" cy="525657"/>
          </a:xfrm>
          <a:prstGeom prst="rect">
            <a:avLst/>
          </a:prstGeom>
        </p:spPr>
        <p:txBody>
          <a:bodyPr wrap="square">
            <a:spAutoFit/>
          </a:bodyPr>
          <a:lstStyle/>
          <a:p>
            <a:pPr>
              <a:lnSpc>
                <a:spcPct val="130000"/>
              </a:lnSpc>
              <a:spcBef>
                <a:spcPts val="600"/>
              </a:spcBef>
              <a:defRPr/>
            </a:pPr>
            <a:r>
              <a:rPr lang="en-US" altLang="zh-CN" sz="2400" b="1" dirty="0">
                <a:latin typeface="微软雅黑" panose="020B0503020204020204" charset="-122"/>
                <a:ea typeface="微软雅黑" panose="020B0503020204020204" charset="-122"/>
              </a:rPr>
              <a:t>1.</a:t>
            </a:r>
            <a:r>
              <a:rPr kumimoji="1" lang="zh-CN" altLang="en-US" sz="2400" b="1" dirty="0">
                <a:latin typeface="Cooper Black" panose="0208090404030B020404" pitchFamily="18" charset="0"/>
                <a:ea typeface="Tahoma" panose="020B0604030504040204" pitchFamily="34" charset="0"/>
                <a:cs typeface="Tahoma" panose="020B0604030504040204" pitchFamily="34" charset="0"/>
              </a:rPr>
              <a:t>显卡和疯狂的数字货币</a:t>
            </a:r>
            <a:endParaRPr lang="zh-CN" altLang="en-US" sz="2400" b="1" dirty="0">
              <a:latin typeface="微软雅黑" panose="020B0503020204020204" charset="-122"/>
              <a:ea typeface="微软雅黑" panose="020B0503020204020204" charset="-122"/>
            </a:endParaRPr>
          </a:p>
        </p:txBody>
      </p:sp>
      <p:sp>
        <p:nvSpPr>
          <p:cNvPr id="4" name="矩形 3"/>
          <p:cNvSpPr/>
          <p:nvPr/>
        </p:nvSpPr>
        <p:spPr>
          <a:xfrm>
            <a:off x="1991544" y="3310953"/>
            <a:ext cx="8133184" cy="525657"/>
          </a:xfrm>
          <a:prstGeom prst="rect">
            <a:avLst/>
          </a:prstGeom>
        </p:spPr>
        <p:txBody>
          <a:bodyPr wrap="square">
            <a:spAutoFit/>
          </a:bodyPr>
          <a:lstStyle/>
          <a:p>
            <a:pPr defTabSz="914400" eaLnBrk="1" hangingPunct="1">
              <a:lnSpc>
                <a:spcPct val="130000"/>
              </a:lnSpc>
              <a:spcBef>
                <a:spcPts val="600"/>
              </a:spcBef>
              <a:defRPr/>
            </a:pPr>
            <a:r>
              <a:rPr lang="en-US" altLang="zh-CN" sz="2400" b="1" dirty="0">
                <a:latin typeface="微软雅黑" panose="020B0503020204020204" charset="-122"/>
                <a:ea typeface="微软雅黑" panose="020B0503020204020204" charset="-122"/>
              </a:rPr>
              <a:t>2.</a:t>
            </a:r>
            <a:r>
              <a:rPr lang="zh-CN" altLang="en-US" sz="2400" b="1" dirty="0">
                <a:latin typeface="微软雅黑" panose="020B0503020204020204" charset="-122"/>
                <a:ea typeface="微软雅黑" panose="020B0503020204020204" charset="-122"/>
              </a:rPr>
              <a:t> 数字货币体系概述</a:t>
            </a:r>
          </a:p>
        </p:txBody>
      </p:sp>
      <p:sp>
        <p:nvSpPr>
          <p:cNvPr id="5" name="矩形 4"/>
          <p:cNvSpPr/>
          <p:nvPr/>
        </p:nvSpPr>
        <p:spPr>
          <a:xfrm>
            <a:off x="1966243" y="4178076"/>
            <a:ext cx="8133184" cy="525657"/>
          </a:xfrm>
          <a:prstGeom prst="rect">
            <a:avLst/>
          </a:prstGeom>
        </p:spPr>
        <p:txBody>
          <a:bodyPr wrap="square">
            <a:spAutoFit/>
          </a:bodyPr>
          <a:lstStyle/>
          <a:p>
            <a:pPr defTabSz="914400" eaLnBrk="1" hangingPunct="1">
              <a:lnSpc>
                <a:spcPct val="130000"/>
              </a:lnSpc>
              <a:spcBef>
                <a:spcPts val="600"/>
              </a:spcBef>
              <a:defRPr/>
            </a:pPr>
            <a:r>
              <a:rPr lang="en-US" altLang="zh-CN" sz="2400" b="1" dirty="0">
                <a:ea typeface="+mn-lt"/>
                <a:cs typeface="+mn-lt"/>
              </a:rPr>
              <a:t>3.</a:t>
            </a:r>
            <a:r>
              <a:rPr kumimoji="1" lang="zh-CN" altLang="en-US" sz="2400" b="1" dirty="0">
                <a:ea typeface="+mn-lt"/>
                <a:cs typeface="+mn-lt"/>
              </a:rPr>
              <a:t> 数字货币攻击技术</a:t>
            </a:r>
          </a:p>
        </p:txBody>
      </p:sp>
      <p:sp>
        <p:nvSpPr>
          <p:cNvPr id="6" name="矩形 5"/>
          <p:cNvSpPr/>
          <p:nvPr/>
        </p:nvSpPr>
        <p:spPr>
          <a:xfrm>
            <a:off x="1991544" y="5063582"/>
            <a:ext cx="8133184" cy="1156599"/>
          </a:xfrm>
          <a:prstGeom prst="rect">
            <a:avLst/>
          </a:prstGeom>
        </p:spPr>
        <p:txBody>
          <a:bodyPr wrap="square">
            <a:spAutoFit/>
          </a:bodyPr>
          <a:lstStyle/>
          <a:p>
            <a:pPr eaLnBrk="1" fontAlgn="auto" hangingPunct="1">
              <a:lnSpc>
                <a:spcPct val="150000"/>
              </a:lnSpc>
              <a:spcAft>
                <a:spcPts val="0"/>
              </a:spcAft>
              <a:defRPr/>
            </a:pPr>
            <a:r>
              <a:rPr lang="en-US" altLang="zh-CN" sz="2400" b="1" dirty="0">
                <a:ea typeface="+mn-lt"/>
                <a:cs typeface="+mn-lt"/>
              </a:rPr>
              <a:t>4.</a:t>
            </a:r>
            <a:r>
              <a:rPr kumimoji="1" lang="zh-CN" altLang="en-US" sz="2400" b="1" dirty="0">
                <a:latin typeface="Cooper Black" panose="0208090404030B020404" pitchFamily="18" charset="0"/>
                <a:ea typeface="Tahoma" panose="020B0604030504040204" pitchFamily="34" charset="0"/>
                <a:cs typeface="Tahoma" panose="020B0604030504040204" pitchFamily="34" charset="0"/>
              </a:rPr>
              <a:t>数字货币攻击案例</a:t>
            </a:r>
          </a:p>
          <a:p>
            <a:pPr defTabSz="914400" eaLnBrk="1" hangingPunct="1">
              <a:lnSpc>
                <a:spcPct val="130000"/>
              </a:lnSpc>
              <a:spcBef>
                <a:spcPts val="600"/>
              </a:spcBef>
              <a:defRPr/>
            </a:pPr>
            <a:endParaRPr lang="zh-CN" altLang="en-US" sz="2400" b="1" dirty="0">
              <a:latin typeface="微软雅黑" panose="020B0503020204020204" charset="-122"/>
              <a:ea typeface="微软雅黑" panose="020B050302020402020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94952F34-CB9F-2DB3-0842-7E9B9F6CF472}"/>
              </a:ext>
            </a:extLst>
          </p:cNvPr>
          <p:cNvSpPr txBox="1"/>
          <p:nvPr/>
        </p:nvSpPr>
        <p:spPr>
          <a:xfrm>
            <a:off x="225631" y="1235033"/>
            <a:ext cx="7635834" cy="2031325"/>
          </a:xfrm>
          <a:prstGeom prst="rect">
            <a:avLst/>
          </a:prstGeom>
          <a:noFill/>
        </p:spPr>
        <p:txBody>
          <a:bodyPr wrap="square" rtlCol="0">
            <a:spAutoFit/>
          </a:bodyPr>
          <a:lstStyle/>
          <a:p>
            <a:r>
              <a:rPr kumimoji="1" lang="en" altLang="zh-CN" dirty="0"/>
              <a:t>P2P</a:t>
            </a:r>
            <a:r>
              <a:rPr kumimoji="1" lang="zh-CN" altLang="en" dirty="0"/>
              <a:t>，</a:t>
            </a:r>
            <a:r>
              <a:rPr kumimoji="1" lang="zh-CN" altLang="en-US" dirty="0"/>
              <a:t>即</a:t>
            </a:r>
            <a:r>
              <a:rPr kumimoji="1" lang="en" altLang="zh-CN" dirty="0"/>
              <a:t>peer to peer</a:t>
            </a:r>
            <a:r>
              <a:rPr kumimoji="1" lang="zh-CN" altLang="en" dirty="0"/>
              <a:t>，</a:t>
            </a:r>
            <a:r>
              <a:rPr kumimoji="1" lang="zh-CN" altLang="en-US" dirty="0"/>
              <a:t>点对点对等连接，指两台主机在通信时并不区分哪一个是服务端，哪一个是客户端，两台主机是对等的。</a:t>
            </a:r>
          </a:p>
          <a:p>
            <a:endParaRPr kumimoji="1" lang="zh-CN" altLang="en-US" dirty="0"/>
          </a:p>
          <a:p>
            <a:r>
              <a:rPr kumimoji="1" lang="en" altLang="zh-CN" dirty="0"/>
              <a:t>P2P</a:t>
            </a:r>
            <a:r>
              <a:rPr kumimoji="1" lang="zh-CN" altLang="en-US" dirty="0"/>
              <a:t>的应用范围很广泛，在此我们只讲</a:t>
            </a:r>
            <a:r>
              <a:rPr kumimoji="1" lang="en" altLang="zh-CN" dirty="0"/>
              <a:t>P2P</a:t>
            </a:r>
            <a:r>
              <a:rPr kumimoji="1" lang="zh-CN" altLang="en-US" dirty="0"/>
              <a:t>在下载方面的应用。</a:t>
            </a:r>
          </a:p>
          <a:p>
            <a:endParaRPr kumimoji="1" lang="zh-CN" altLang="en-US" dirty="0"/>
          </a:p>
          <a:p>
            <a:r>
              <a:rPr kumimoji="1" lang="en" altLang="zh-CN" dirty="0"/>
              <a:t>P2P</a:t>
            </a:r>
            <a:r>
              <a:rPr kumimoji="1" lang="zh-CN" altLang="en-US" dirty="0"/>
              <a:t>下载的基本过程，就是先找到网络上拥有这个文件的主机，然后与该主机建立连接，向其获取文件。</a:t>
            </a:r>
          </a:p>
        </p:txBody>
      </p:sp>
      <p:pic>
        <p:nvPicPr>
          <p:cNvPr id="16" name="图片 15" descr="图形用户界面, 文本, 应用程序&#10;&#10;描述已自动生成">
            <a:extLst>
              <a:ext uri="{FF2B5EF4-FFF2-40B4-BE49-F238E27FC236}">
                <a16:creationId xmlns:a16="http://schemas.microsoft.com/office/drawing/2014/main" id="{F4F7E6A1-3241-10C1-5779-1D2CD10F22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739" y="4190670"/>
            <a:ext cx="1447800" cy="1778000"/>
          </a:xfrm>
          <a:prstGeom prst="rect">
            <a:avLst/>
          </a:prstGeom>
        </p:spPr>
      </p:pic>
      <p:pic>
        <p:nvPicPr>
          <p:cNvPr id="20" name="图片 19" descr="图片包含 图示&#10;&#10;描述已自动生成">
            <a:extLst>
              <a:ext uri="{FF2B5EF4-FFF2-40B4-BE49-F238E27FC236}">
                <a16:creationId xmlns:a16="http://schemas.microsoft.com/office/drawing/2014/main" id="{73E396F4-535E-3D08-6F24-84A3BD1F5D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9161" y="4391908"/>
            <a:ext cx="3785047" cy="1231059"/>
          </a:xfrm>
          <a:prstGeom prst="rect">
            <a:avLst/>
          </a:prstGeom>
        </p:spPr>
      </p:pic>
      <p:pic>
        <p:nvPicPr>
          <p:cNvPr id="22" name="图片 21" descr="图示&#10;&#10;描述已自动生成">
            <a:extLst>
              <a:ext uri="{FF2B5EF4-FFF2-40B4-BE49-F238E27FC236}">
                <a16:creationId xmlns:a16="http://schemas.microsoft.com/office/drawing/2014/main" id="{D79DFC83-64A5-ECF6-1D39-F940037BC9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2759" y="3937345"/>
            <a:ext cx="3948826" cy="2031325"/>
          </a:xfrm>
          <a:prstGeom prst="rect">
            <a:avLst/>
          </a:prstGeom>
        </p:spPr>
      </p:pic>
      <p:pic>
        <p:nvPicPr>
          <p:cNvPr id="24" name="图片 23" descr="图形用户界面, 文本, 应用程序&#10;&#10;描述已自动生成">
            <a:extLst>
              <a:ext uri="{FF2B5EF4-FFF2-40B4-BE49-F238E27FC236}">
                <a16:creationId xmlns:a16="http://schemas.microsoft.com/office/drawing/2014/main" id="{40C5D8D4-1093-F41D-9E71-87A17C02D3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98402" y="408956"/>
            <a:ext cx="3960610" cy="3493407"/>
          </a:xfrm>
          <a:prstGeom prst="rect">
            <a:avLst/>
          </a:prstGeom>
        </p:spPr>
      </p:pic>
    </p:spTree>
    <p:extLst>
      <p:ext uri="{BB962C8B-B14F-4D97-AF65-F5344CB8AC3E}">
        <p14:creationId xmlns:p14="http://schemas.microsoft.com/office/powerpoint/2010/main" val="2021489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850D229-F469-E0FD-D8E1-BD170BBC08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08766" y="130629"/>
            <a:ext cx="721479" cy="730332"/>
          </a:xfrm>
          <a:prstGeom prst="rect">
            <a:avLst/>
          </a:prstGeom>
        </p:spPr>
      </p:pic>
      <p:pic>
        <p:nvPicPr>
          <p:cNvPr id="6" name="图片 5" descr="表格&#10;&#10;描述已自动生成">
            <a:extLst>
              <a:ext uri="{FF2B5EF4-FFF2-40B4-BE49-F238E27FC236}">
                <a16:creationId xmlns:a16="http://schemas.microsoft.com/office/drawing/2014/main" id="{BB866DCE-ED15-E877-9C0D-B31172EBBC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30340"/>
            <a:ext cx="12192000" cy="4937352"/>
          </a:xfrm>
          <a:prstGeom prst="rect">
            <a:avLst/>
          </a:prstGeom>
        </p:spPr>
      </p:pic>
    </p:spTree>
    <p:extLst>
      <p:ext uri="{BB962C8B-B14F-4D97-AF65-F5344CB8AC3E}">
        <p14:creationId xmlns:p14="http://schemas.microsoft.com/office/powerpoint/2010/main" val="34169492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80512" y="1019081"/>
            <a:ext cx="6278880" cy="706755"/>
          </a:xfrm>
          <a:prstGeom prst="rect">
            <a:avLst/>
          </a:prstGeom>
        </p:spPr>
        <p:txBody>
          <a:bodyPr wrap="none">
            <a:spAutoFit/>
          </a:bodyPr>
          <a:lstStyle/>
          <a:p>
            <a:pPr algn="ctr" defTabSz="914400"/>
            <a:r>
              <a:rPr lang="zh-CN" altLang="en-US" sz="4000" b="1" dirty="0">
                <a:latin typeface="+mn-ea"/>
              </a:rPr>
              <a:t>比特币网络发现节点的方式</a:t>
            </a:r>
          </a:p>
        </p:txBody>
      </p:sp>
      <p:sp>
        <p:nvSpPr>
          <p:cNvPr id="3" name="文本框 2">
            <a:extLst>
              <a:ext uri="{FF2B5EF4-FFF2-40B4-BE49-F238E27FC236}">
                <a16:creationId xmlns:a16="http://schemas.microsoft.com/office/drawing/2014/main" id="{C39C26C4-4B0B-3725-3128-A641C18C9E20}"/>
              </a:ext>
            </a:extLst>
          </p:cNvPr>
          <p:cNvSpPr txBox="1"/>
          <p:nvPr/>
        </p:nvSpPr>
        <p:spPr>
          <a:xfrm>
            <a:off x="498764" y="2173185"/>
            <a:ext cx="8419605" cy="3416320"/>
          </a:xfrm>
          <a:prstGeom prst="rect">
            <a:avLst/>
          </a:prstGeom>
          <a:noFill/>
        </p:spPr>
        <p:txBody>
          <a:bodyPr wrap="square" rtlCol="0">
            <a:spAutoFit/>
          </a:bodyPr>
          <a:lstStyle/>
          <a:p>
            <a:r>
              <a:rPr kumimoji="1" lang="zh-CN" altLang="en-US" dirty="0"/>
              <a:t>比特币源码提供了</a:t>
            </a:r>
            <a:r>
              <a:rPr kumimoji="1" lang="en" altLang="zh-CN" dirty="0"/>
              <a:t>DNS seed,</a:t>
            </a:r>
            <a:r>
              <a:rPr kumimoji="1" lang="zh-CN" altLang="en-US" dirty="0"/>
              <a:t>可以查询到当前可用的一些比特币节点。</a:t>
            </a:r>
          </a:p>
          <a:p>
            <a:endParaRPr kumimoji="1" lang="zh-CN" altLang="en-US" dirty="0"/>
          </a:p>
          <a:p>
            <a:r>
              <a:rPr kumimoji="1" lang="en" altLang="zh-CN" dirty="0"/>
              <a:t>DNS</a:t>
            </a:r>
            <a:r>
              <a:rPr kumimoji="1" lang="zh-CN" altLang="en-US" dirty="0"/>
              <a:t>节点通常由社区维护。而这些</a:t>
            </a:r>
            <a:r>
              <a:rPr kumimoji="1" lang="en" altLang="zh-CN" dirty="0"/>
              <a:t>DNS</a:t>
            </a:r>
            <a:r>
              <a:rPr kumimoji="1" lang="zh-CN" altLang="en-US" dirty="0"/>
              <a:t>来源可以分为两类：</a:t>
            </a:r>
          </a:p>
          <a:p>
            <a:endParaRPr kumimoji="1" lang="zh-CN" altLang="en-US" dirty="0"/>
          </a:p>
          <a:p>
            <a:r>
              <a:rPr kumimoji="1" lang="zh-CN" altLang="en-US" dirty="0"/>
              <a:t>其中一类是通过扫描整个</a:t>
            </a:r>
            <a:r>
              <a:rPr kumimoji="1" lang="en" altLang="zh-CN" dirty="0"/>
              <a:t>P2P</a:t>
            </a:r>
            <a:r>
              <a:rPr kumimoji="1" lang="zh-CN" altLang="en-US" dirty="0"/>
              <a:t>网络动态地把节点添加到</a:t>
            </a:r>
            <a:r>
              <a:rPr kumimoji="1" lang="en" altLang="zh-CN" dirty="0"/>
              <a:t>DNS</a:t>
            </a:r>
            <a:r>
              <a:rPr kumimoji="1" lang="zh-CN" altLang="en-US" dirty="0"/>
              <a:t>里去。</a:t>
            </a:r>
          </a:p>
          <a:p>
            <a:r>
              <a:rPr kumimoji="1" lang="zh-CN" altLang="en-US" dirty="0"/>
              <a:t>另一种是人手动把</a:t>
            </a:r>
            <a:r>
              <a:rPr kumimoji="1" lang="en" altLang="zh-CN" dirty="0"/>
              <a:t>IP</a:t>
            </a:r>
            <a:r>
              <a:rPr kumimoji="1" lang="zh-CN" altLang="en-US" dirty="0"/>
              <a:t>地址添加到</a:t>
            </a:r>
            <a:r>
              <a:rPr kumimoji="1" lang="en" altLang="zh-CN" dirty="0"/>
              <a:t>DNS</a:t>
            </a:r>
            <a:r>
              <a:rPr kumimoji="1" lang="zh-CN" altLang="en-US" dirty="0"/>
              <a:t>里去。</a:t>
            </a:r>
          </a:p>
          <a:p>
            <a:r>
              <a:rPr kumimoji="1" lang="zh-CN" altLang="en-US" dirty="0"/>
              <a:t>可能第二类地址上的节点比较固定，通常提供长期的比特币服务。而第一类地址上的节点比较活跃，随时可能掉线。</a:t>
            </a:r>
          </a:p>
          <a:p>
            <a:r>
              <a:rPr kumimoji="1" lang="zh-CN" altLang="en-US" dirty="0"/>
              <a:t>不管哪一种，都是主网对外提供</a:t>
            </a:r>
            <a:r>
              <a:rPr kumimoji="1" lang="en-US" altLang="zh-CN" dirty="0"/>
              <a:t>8333</a:t>
            </a:r>
            <a:r>
              <a:rPr kumimoji="1" lang="zh-CN" altLang="en-US" dirty="0"/>
              <a:t>端口，测试网对外提供</a:t>
            </a:r>
            <a:r>
              <a:rPr kumimoji="1" lang="en-US" altLang="zh-CN" dirty="0"/>
              <a:t>18333</a:t>
            </a:r>
            <a:r>
              <a:rPr kumimoji="1" lang="zh-CN" altLang="en-US" dirty="0"/>
              <a:t>端口</a:t>
            </a:r>
            <a:r>
              <a:rPr kumimoji="1" lang="en-US" altLang="zh-CN" dirty="0"/>
              <a:t>.</a:t>
            </a:r>
          </a:p>
          <a:p>
            <a:r>
              <a:rPr kumimoji="1" lang="zh-CN" altLang="en-US" dirty="0"/>
              <a:t>但比特币的</a:t>
            </a:r>
            <a:r>
              <a:rPr kumimoji="1" lang="en" altLang="zh-CN" dirty="0"/>
              <a:t>P2P</a:t>
            </a:r>
            <a:r>
              <a:rPr kumimoji="1" lang="zh-CN" altLang="en-US" dirty="0"/>
              <a:t>网络有个问题，那就是比特币节点之间没有进行安全认证的，很容易遭到中间人攻击。作恶节点可能会传输给你它伪造的交易和区块。所以不能完全信任</a:t>
            </a:r>
            <a:r>
              <a:rPr kumimoji="1" lang="en" altLang="zh-CN" dirty="0"/>
              <a:t>DNS</a:t>
            </a:r>
            <a:r>
              <a:rPr kumimoji="1" lang="zh-CN" altLang="en-US" dirty="0"/>
              <a:t>里的节点。</a:t>
            </a:r>
          </a:p>
        </p:txBody>
      </p:sp>
    </p:spTree>
    <p:extLst>
      <p:ext uri="{BB962C8B-B14F-4D97-AF65-F5344CB8AC3E}">
        <p14:creationId xmlns:p14="http://schemas.microsoft.com/office/powerpoint/2010/main" val="9973833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80512" y="1019081"/>
            <a:ext cx="6278880" cy="706755"/>
          </a:xfrm>
          <a:prstGeom prst="rect">
            <a:avLst/>
          </a:prstGeom>
        </p:spPr>
        <p:txBody>
          <a:bodyPr wrap="none">
            <a:spAutoFit/>
          </a:bodyPr>
          <a:lstStyle/>
          <a:p>
            <a:pPr algn="ctr" defTabSz="914400"/>
            <a:r>
              <a:rPr lang="zh-CN" altLang="en-US" sz="4000" b="1" dirty="0">
                <a:latin typeface="+mn-ea"/>
              </a:rPr>
              <a:t>比特币网络发现节点的方式</a:t>
            </a:r>
          </a:p>
        </p:txBody>
      </p:sp>
      <p:pic>
        <p:nvPicPr>
          <p:cNvPr id="4" name="图片 3" descr="文本&#10;&#10;描述已自动生成">
            <a:extLst>
              <a:ext uri="{FF2B5EF4-FFF2-40B4-BE49-F238E27FC236}">
                <a16:creationId xmlns:a16="http://schemas.microsoft.com/office/drawing/2014/main" id="{BB4534CA-835F-6C5F-14F5-EF93FEDF92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274" y="1725836"/>
            <a:ext cx="5765800" cy="952500"/>
          </a:xfrm>
          <a:prstGeom prst="rect">
            <a:avLst/>
          </a:prstGeom>
        </p:spPr>
      </p:pic>
      <p:pic>
        <p:nvPicPr>
          <p:cNvPr id="7" name="图片 6" descr="文本&#10;&#10;描述已自动生成">
            <a:extLst>
              <a:ext uri="{FF2B5EF4-FFF2-40B4-BE49-F238E27FC236}">
                <a16:creationId xmlns:a16="http://schemas.microsoft.com/office/drawing/2014/main" id="{563B0DEA-35A1-771F-F1C7-8F4BDF2BD6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274" y="2678336"/>
            <a:ext cx="3568700" cy="3568700"/>
          </a:xfrm>
          <a:prstGeom prst="rect">
            <a:avLst/>
          </a:prstGeom>
        </p:spPr>
      </p:pic>
    </p:spTree>
    <p:extLst>
      <p:ext uri="{BB962C8B-B14F-4D97-AF65-F5344CB8AC3E}">
        <p14:creationId xmlns:p14="http://schemas.microsoft.com/office/powerpoint/2010/main" val="20437930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980971" y="1021708"/>
            <a:ext cx="5361852" cy="830997"/>
          </a:xfrm>
          <a:prstGeom prst="rect">
            <a:avLst/>
          </a:prstGeom>
        </p:spPr>
        <p:txBody>
          <a:bodyPr wrap="none">
            <a:spAutoFit/>
          </a:bodyPr>
          <a:lstStyle/>
          <a:p>
            <a:pPr algn="ctr" defTabSz="914400"/>
            <a:r>
              <a:rPr lang="en-US" altLang="zh-CN" sz="4800" b="1" dirty="0">
                <a:latin typeface="+mn-ea"/>
              </a:rPr>
              <a:t>Sybil</a:t>
            </a:r>
            <a:r>
              <a:rPr lang="zh-CN" altLang="en-US" sz="4800" b="1" dirty="0">
                <a:latin typeface="+mn-ea"/>
              </a:rPr>
              <a:t>（女巫）攻击</a:t>
            </a:r>
          </a:p>
        </p:txBody>
      </p:sp>
      <p:grpSp>
        <p:nvGrpSpPr>
          <p:cNvPr id="2" name="组合 1"/>
          <p:cNvGrpSpPr/>
          <p:nvPr/>
        </p:nvGrpSpPr>
        <p:grpSpPr>
          <a:xfrm rot="16200000">
            <a:off x="2523001" y="4272705"/>
            <a:ext cx="3247457" cy="432000"/>
            <a:chOff x="3395700" y="3334210"/>
            <a:chExt cx="5400600" cy="432000"/>
          </a:xfrm>
        </p:grpSpPr>
        <p:cxnSp>
          <p:nvCxnSpPr>
            <p:cNvPr id="5" name="直接连接符 4"/>
            <p:cNvCxnSpPr/>
            <p:nvPr/>
          </p:nvCxnSpPr>
          <p:spPr>
            <a:xfrm flipV="1">
              <a:off x="3395700" y="3540352"/>
              <a:ext cx="5400600" cy="0"/>
            </a:xfrm>
            <a:prstGeom prst="line">
              <a:avLst/>
            </a:prstGeom>
            <a:ln w="34925">
              <a:solidFill>
                <a:srgbClr val="BFE7EF"/>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6168008" y="3334210"/>
              <a:ext cx="0" cy="432000"/>
            </a:xfrm>
            <a:prstGeom prst="line">
              <a:avLst/>
            </a:prstGeom>
            <a:ln w="34925">
              <a:solidFill>
                <a:srgbClr val="BFE7EF"/>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395700" y="3540352"/>
              <a:ext cx="0" cy="216000"/>
            </a:xfrm>
            <a:prstGeom prst="line">
              <a:avLst/>
            </a:prstGeom>
            <a:ln w="34925">
              <a:solidFill>
                <a:srgbClr val="BFE7EF"/>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8796300" y="3540352"/>
              <a:ext cx="0" cy="216000"/>
            </a:xfrm>
            <a:prstGeom prst="line">
              <a:avLst/>
            </a:prstGeom>
            <a:ln w="34925">
              <a:solidFill>
                <a:srgbClr val="BFE7EF"/>
              </a:solidFill>
            </a:ln>
          </p:spPr>
          <p:style>
            <a:lnRef idx="1">
              <a:schemeClr val="accent1"/>
            </a:lnRef>
            <a:fillRef idx="0">
              <a:schemeClr val="accent1"/>
            </a:fillRef>
            <a:effectRef idx="0">
              <a:schemeClr val="accent1"/>
            </a:effectRef>
            <a:fontRef idx="minor">
              <a:schemeClr val="tx1"/>
            </a:fontRef>
          </p:style>
        </p:cxnSp>
      </p:grpSp>
      <p:sp>
        <p:nvSpPr>
          <p:cNvPr id="31" name="标题 1"/>
          <p:cNvSpPr txBox="1"/>
          <p:nvPr/>
        </p:nvSpPr>
        <p:spPr>
          <a:xfrm>
            <a:off x="4425698" y="5351703"/>
            <a:ext cx="7550951" cy="1353844"/>
          </a:xfrm>
          <a:prstGeom prst="rect">
            <a:avLst/>
          </a:prstGeom>
        </p:spPr>
        <p:txBody>
          <a:bodyPr/>
          <a:lstStyle/>
          <a:p>
            <a:pPr algn="just" defTabSz="914400" eaLnBrk="1" hangingPunct="1">
              <a:lnSpc>
                <a:spcPct val="130000"/>
              </a:lnSpc>
              <a:spcBef>
                <a:spcPts val="600"/>
              </a:spcBef>
              <a:defRPr/>
            </a:pPr>
            <a:r>
              <a:rPr lang="zh-CN" altLang="en-US" sz="2000" dirty="0">
                <a:latin typeface="+mn-lt"/>
              </a:rPr>
              <a:t>名称来源是根据在</a:t>
            </a:r>
            <a:r>
              <a:rPr lang="en-US" altLang="zh-CN" sz="2000" dirty="0">
                <a:latin typeface="+mn-lt"/>
              </a:rPr>
              <a:t>1973</a:t>
            </a:r>
            <a:r>
              <a:rPr lang="zh-CN" altLang="en-US" sz="2000" dirty="0">
                <a:latin typeface="+mn-lt"/>
              </a:rPr>
              <a:t>年的小说</a:t>
            </a:r>
            <a:r>
              <a:rPr lang="en-US" altLang="zh-CN" sz="2000" dirty="0">
                <a:latin typeface="+mn-lt"/>
              </a:rPr>
              <a:t>《</a:t>
            </a:r>
            <a:r>
              <a:rPr lang="zh-CN" altLang="en-US" sz="2000" dirty="0">
                <a:latin typeface="+mn-lt"/>
              </a:rPr>
              <a:t>女巫</a:t>
            </a:r>
            <a:r>
              <a:rPr lang="en-US" altLang="zh-CN" sz="2000" dirty="0">
                <a:latin typeface="+mn-lt"/>
              </a:rPr>
              <a:t>》</a:t>
            </a:r>
            <a:r>
              <a:rPr lang="zh-CN" altLang="en-US" sz="2000" dirty="0">
                <a:latin typeface="+mn-lt"/>
              </a:rPr>
              <a:t>（</a:t>
            </a:r>
            <a:r>
              <a:rPr lang="en-US" altLang="zh-CN" sz="2000" dirty="0">
                <a:latin typeface="+mn-lt"/>
              </a:rPr>
              <a:t>Sybil</a:t>
            </a:r>
            <a:r>
              <a:rPr lang="zh-CN" altLang="en-US" sz="2000" dirty="0">
                <a:latin typeface="+mn-lt"/>
              </a:rPr>
              <a:t>）改编的同名电影，是一个女人心理治疗的故事。她被诊断为分离性身份认同障碍，兼具</a:t>
            </a:r>
            <a:r>
              <a:rPr lang="en-US" altLang="zh-CN" sz="2000" dirty="0">
                <a:latin typeface="+mn-lt"/>
              </a:rPr>
              <a:t>16</a:t>
            </a:r>
            <a:r>
              <a:rPr lang="zh-CN" altLang="en-US" sz="2000" dirty="0">
                <a:latin typeface="+mn-lt"/>
              </a:rPr>
              <a:t>种人格。</a:t>
            </a:r>
            <a:endParaRPr lang="en-US" altLang="zh-CN" sz="2000" dirty="0">
              <a:latin typeface="+mn-lt"/>
              <a:ea typeface="微软雅黑" panose="020B0503020204020204" charset="-122"/>
            </a:endParaRPr>
          </a:p>
          <a:p>
            <a:pPr algn="just" defTabSz="914400" eaLnBrk="1" hangingPunct="1">
              <a:lnSpc>
                <a:spcPct val="130000"/>
              </a:lnSpc>
              <a:spcBef>
                <a:spcPts val="600"/>
              </a:spcBef>
              <a:defRPr/>
            </a:pPr>
            <a:endParaRPr lang="en-US" altLang="zh-CN" dirty="0">
              <a:latin typeface="微软雅黑" panose="020B0503020204020204" charset="-122"/>
              <a:ea typeface="微软雅黑" panose="020B0503020204020204" charset="-122"/>
            </a:endParaRPr>
          </a:p>
        </p:txBody>
      </p:sp>
      <p:sp>
        <p:nvSpPr>
          <p:cNvPr id="32" name="标题 1"/>
          <p:cNvSpPr txBox="1"/>
          <p:nvPr/>
        </p:nvSpPr>
        <p:spPr>
          <a:xfrm>
            <a:off x="3206830" y="3101716"/>
            <a:ext cx="8343064" cy="2041041"/>
          </a:xfrm>
          <a:prstGeom prst="rect">
            <a:avLst/>
          </a:prstGeom>
        </p:spPr>
        <p:txBody>
          <a:bodyPr/>
          <a:lstStyle/>
          <a:p>
            <a:pPr algn="just" defTabSz="914400" eaLnBrk="1" hangingPunct="1">
              <a:lnSpc>
                <a:spcPct val="130000"/>
              </a:lnSpc>
              <a:spcBef>
                <a:spcPts val="600"/>
              </a:spcBef>
              <a:defRPr/>
            </a:pPr>
            <a:endParaRPr lang="en-US" altLang="zh-CN" sz="2000" dirty="0">
              <a:latin typeface="微软雅黑" panose="020B0503020204020204" charset="-122"/>
              <a:ea typeface="微软雅黑" panose="020B0503020204020204" charset="-122"/>
            </a:endParaRPr>
          </a:p>
        </p:txBody>
      </p:sp>
      <p:sp>
        <p:nvSpPr>
          <p:cNvPr id="33" name="标题 1"/>
          <p:cNvSpPr txBox="1"/>
          <p:nvPr/>
        </p:nvSpPr>
        <p:spPr>
          <a:xfrm>
            <a:off x="4425698" y="2033401"/>
            <a:ext cx="7363522" cy="987258"/>
          </a:xfrm>
          <a:prstGeom prst="rect">
            <a:avLst/>
          </a:prstGeom>
        </p:spPr>
        <p:txBody>
          <a:bodyPr/>
          <a:lstStyle/>
          <a:p>
            <a:pPr algn="just" defTabSz="914400" eaLnBrk="1" hangingPunct="1">
              <a:lnSpc>
                <a:spcPct val="130000"/>
              </a:lnSpc>
              <a:spcBef>
                <a:spcPts val="600"/>
              </a:spcBef>
              <a:defRPr/>
            </a:pPr>
            <a:r>
              <a:rPr lang="en-US" altLang="zh-CN" sz="2000" dirty="0">
                <a:latin typeface="微软雅黑" panose="020B0503020204020204" charset="-122"/>
                <a:ea typeface="微软雅黑" panose="020B0503020204020204" charset="-122"/>
              </a:rPr>
              <a:t>2002</a:t>
            </a:r>
            <a:r>
              <a:rPr lang="zh-CN" altLang="en-US" sz="2000" dirty="0">
                <a:latin typeface="微软雅黑" panose="020B0503020204020204" charset="-122"/>
                <a:ea typeface="微软雅黑" panose="020B0503020204020204" charset="-122"/>
              </a:rPr>
              <a:t>年由</a:t>
            </a:r>
            <a:r>
              <a:rPr lang="en-US" altLang="zh-CN" sz="2000" dirty="0">
                <a:latin typeface="微软雅黑" panose="020B0503020204020204" charset="-122"/>
                <a:ea typeface="微软雅黑" panose="020B0503020204020204" charset="-122"/>
              </a:rPr>
              <a:t>John R. Douceur</a:t>
            </a:r>
            <a:r>
              <a:rPr lang="zh-CN" altLang="en-US" sz="2000" dirty="0">
                <a:latin typeface="微软雅黑" panose="020B0503020204020204" charset="-122"/>
                <a:ea typeface="微软雅黑" panose="020B0503020204020204" charset="-122"/>
              </a:rPr>
              <a:t>在</a:t>
            </a:r>
            <a:r>
              <a:rPr lang="en-US" altLang="zh-CN" sz="2000" dirty="0">
                <a:latin typeface="微软雅黑" panose="020B0503020204020204" charset="-122"/>
                <a:ea typeface="微软雅黑" panose="020B0503020204020204" charset="-122"/>
              </a:rPr>
              <a:t>《the Sybil Attack》</a:t>
            </a:r>
            <a:r>
              <a:rPr lang="zh-CN" altLang="en-US" sz="2000" dirty="0">
                <a:latin typeface="微软雅黑" panose="020B0503020204020204" charset="-122"/>
                <a:ea typeface="微软雅黑" panose="020B0503020204020204" charset="-122"/>
              </a:rPr>
              <a:t>中提出，它是作用于</a:t>
            </a:r>
            <a:r>
              <a:rPr lang="en-US" altLang="zh-CN" sz="2000" dirty="0">
                <a:latin typeface="微软雅黑" panose="020B0503020204020204" charset="-122"/>
                <a:ea typeface="微软雅黑" panose="020B0503020204020204" charset="-122"/>
              </a:rPr>
              <a:t>P-2-P</a:t>
            </a:r>
            <a:r>
              <a:rPr lang="zh-CN" altLang="en-US" sz="2000" dirty="0">
                <a:latin typeface="微软雅黑" panose="020B0503020204020204" charset="-122"/>
                <a:ea typeface="微软雅黑" panose="020B0503020204020204" charset="-122"/>
              </a:rPr>
              <a:t>网络中的一种攻击形式。</a:t>
            </a:r>
            <a:endParaRPr lang="en-US" altLang="zh-CN" sz="2000" dirty="0">
              <a:latin typeface="微软雅黑" panose="020B0503020204020204" charset="-122"/>
              <a:ea typeface="微软雅黑" panose="020B0503020204020204" charset="-122"/>
            </a:endParaRPr>
          </a:p>
        </p:txBody>
      </p:sp>
      <p:pic>
        <p:nvPicPr>
          <p:cNvPr id="3" name="图片 2">
            <a:extLst>
              <a:ext uri="{FF2B5EF4-FFF2-40B4-BE49-F238E27FC236}">
                <a16:creationId xmlns:a16="http://schemas.microsoft.com/office/drawing/2014/main" id="{453F6F46-5AFB-15EC-3BE9-8F3F3F430EB9}"/>
              </a:ext>
            </a:extLst>
          </p:cNvPr>
          <p:cNvPicPr>
            <a:picLocks noChangeAspect="1"/>
          </p:cNvPicPr>
          <p:nvPr/>
        </p:nvPicPr>
        <p:blipFill>
          <a:blip r:embed="rId2"/>
          <a:stretch>
            <a:fillRect/>
          </a:stretch>
        </p:blipFill>
        <p:spPr>
          <a:xfrm>
            <a:off x="342247" y="1852705"/>
            <a:ext cx="3498631" cy="5003042"/>
          </a:xfrm>
          <a:prstGeom prst="rect">
            <a:avLst/>
          </a:prstGeom>
        </p:spPr>
      </p:pic>
      <p:pic>
        <p:nvPicPr>
          <p:cNvPr id="11" name="图片 10">
            <a:extLst>
              <a:ext uri="{FF2B5EF4-FFF2-40B4-BE49-F238E27FC236}">
                <a16:creationId xmlns:a16="http://schemas.microsoft.com/office/drawing/2014/main" id="{51B82FE6-5319-6DBA-D299-77B8C955DD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7810" y="3137304"/>
            <a:ext cx="3457362" cy="1931521"/>
          </a:xfrm>
          <a:prstGeom prst="rect">
            <a:avLst/>
          </a:prstGeom>
        </p:spPr>
      </p:pic>
    </p:spTree>
    <p:extLst>
      <p:ext uri="{BB962C8B-B14F-4D97-AF65-F5344CB8AC3E}">
        <p14:creationId xmlns:p14="http://schemas.microsoft.com/office/powerpoint/2010/main" val="25682826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705820" y="764704"/>
            <a:ext cx="2899640" cy="830997"/>
          </a:xfrm>
          <a:prstGeom prst="rect">
            <a:avLst/>
          </a:prstGeom>
        </p:spPr>
        <p:txBody>
          <a:bodyPr wrap="none">
            <a:spAutoFit/>
          </a:bodyPr>
          <a:lstStyle/>
          <a:p>
            <a:pPr algn="ctr" defTabSz="914400"/>
            <a:r>
              <a:rPr lang="en-US" altLang="zh-CN" sz="4800" b="1" dirty="0">
                <a:latin typeface="+mn-ea"/>
              </a:rPr>
              <a:t>Sybil</a:t>
            </a:r>
            <a:r>
              <a:rPr lang="zh-CN" altLang="en-US" sz="4800" b="1" dirty="0">
                <a:latin typeface="+mn-ea"/>
              </a:rPr>
              <a:t>攻击</a:t>
            </a:r>
          </a:p>
        </p:txBody>
      </p:sp>
      <p:sp>
        <p:nvSpPr>
          <p:cNvPr id="8" name="文本框 7"/>
          <p:cNvSpPr txBox="1"/>
          <p:nvPr/>
        </p:nvSpPr>
        <p:spPr>
          <a:xfrm>
            <a:off x="1963724" y="1613118"/>
            <a:ext cx="6768752" cy="1815882"/>
          </a:xfrm>
          <a:prstGeom prst="rect">
            <a:avLst/>
          </a:prstGeom>
          <a:noFill/>
        </p:spPr>
        <p:txBody>
          <a:bodyPr wrap="square" rtlCol="0">
            <a:spAutoFit/>
          </a:bodyPr>
          <a:lstStyle/>
          <a:p>
            <a:r>
              <a:rPr lang="zh-CN" altLang="en-US" dirty="0"/>
              <a:t>即一个真实的人类在网络世界里冒充为</a:t>
            </a:r>
            <a:r>
              <a:rPr lang="en" altLang="zh-CN" dirty="0"/>
              <a:t>N</a:t>
            </a:r>
            <a:r>
              <a:rPr lang="zh-CN" altLang="en-US" dirty="0"/>
              <a:t>多个人。</a:t>
            </a:r>
            <a:endParaRPr lang="en-US" altLang="zh-CN" dirty="0"/>
          </a:p>
          <a:p>
            <a:r>
              <a:rPr lang="zh-CN" altLang="en-US" dirty="0"/>
              <a:t>举例：投票时生成多个地址刷票，诸如矿工挖矿的记账权、</a:t>
            </a:r>
            <a:r>
              <a:rPr lang="en" altLang="zh-CN" dirty="0"/>
              <a:t>token</a:t>
            </a:r>
            <a:r>
              <a:rPr lang="zh-CN" altLang="en-US" dirty="0"/>
              <a:t>空投</a:t>
            </a:r>
          </a:p>
          <a:p>
            <a:r>
              <a:rPr lang="zh-CN" altLang="en-US" dirty="0"/>
              <a:t>本质原因：区块链以钱包地址定义为一个用户。</a:t>
            </a:r>
          </a:p>
          <a:p>
            <a:br>
              <a:rPr lang="zh-CN" altLang="en-US" sz="2000" dirty="0"/>
            </a:br>
            <a:endParaRPr lang="zh-CN" altLang="en-US" sz="2000" dirty="0">
              <a:latin typeface="+mn-lt"/>
            </a:endParaRPr>
          </a:p>
        </p:txBody>
      </p:sp>
      <p:pic>
        <p:nvPicPr>
          <p:cNvPr id="2" name="图片 1">
            <a:extLst>
              <a:ext uri="{FF2B5EF4-FFF2-40B4-BE49-F238E27FC236}">
                <a16:creationId xmlns:a16="http://schemas.microsoft.com/office/drawing/2014/main" id="{3E8DB0C9-9447-6283-A8CE-12AD1185E988}"/>
              </a:ext>
            </a:extLst>
          </p:cNvPr>
          <p:cNvPicPr>
            <a:picLocks noChangeAspect="1"/>
          </p:cNvPicPr>
          <p:nvPr/>
        </p:nvPicPr>
        <p:blipFill>
          <a:blip r:embed="rId3"/>
          <a:stretch>
            <a:fillRect/>
          </a:stretch>
        </p:blipFill>
        <p:spPr>
          <a:xfrm>
            <a:off x="2298008" y="2981339"/>
            <a:ext cx="4813898" cy="3672826"/>
          </a:xfrm>
          <a:prstGeom prst="rect">
            <a:avLst/>
          </a:prstGeom>
        </p:spPr>
      </p:pic>
      <p:sp>
        <p:nvSpPr>
          <p:cNvPr id="3" name="文本框 2">
            <a:extLst>
              <a:ext uri="{FF2B5EF4-FFF2-40B4-BE49-F238E27FC236}">
                <a16:creationId xmlns:a16="http://schemas.microsoft.com/office/drawing/2014/main" id="{5F2FADB3-E8F4-60E5-327C-5FB5C99E4ECC}"/>
              </a:ext>
            </a:extLst>
          </p:cNvPr>
          <p:cNvSpPr txBox="1"/>
          <p:nvPr/>
        </p:nvSpPr>
        <p:spPr>
          <a:xfrm>
            <a:off x="551384" y="2982724"/>
            <a:ext cx="5177063" cy="646331"/>
          </a:xfrm>
          <a:prstGeom prst="rect">
            <a:avLst/>
          </a:prstGeom>
          <a:noFill/>
        </p:spPr>
        <p:txBody>
          <a:bodyPr wrap="square" rtlCol="0">
            <a:spAutoFit/>
          </a:bodyPr>
          <a:lstStyle/>
          <a:p>
            <a:br>
              <a:rPr lang="zh-CN" altLang="en-US" dirty="0"/>
            </a:br>
            <a:endParaRPr kumimoji="1" lang="zh-CN" altLang="en-US" dirty="0"/>
          </a:p>
        </p:txBody>
      </p:sp>
    </p:spTree>
    <p:extLst>
      <p:ext uri="{BB962C8B-B14F-4D97-AF65-F5344CB8AC3E}">
        <p14:creationId xmlns:p14="http://schemas.microsoft.com/office/powerpoint/2010/main" val="6251022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705820" y="764704"/>
            <a:ext cx="2899640" cy="830997"/>
          </a:xfrm>
          <a:prstGeom prst="rect">
            <a:avLst/>
          </a:prstGeom>
        </p:spPr>
        <p:txBody>
          <a:bodyPr wrap="none">
            <a:spAutoFit/>
          </a:bodyPr>
          <a:lstStyle/>
          <a:p>
            <a:pPr algn="ctr" defTabSz="914400"/>
            <a:r>
              <a:rPr lang="en-US" altLang="zh-CN" sz="4800" b="1" dirty="0">
                <a:latin typeface="+mn-ea"/>
              </a:rPr>
              <a:t>Sybil</a:t>
            </a:r>
            <a:r>
              <a:rPr lang="zh-CN" altLang="en-US" sz="4800" b="1" dirty="0">
                <a:latin typeface="+mn-ea"/>
              </a:rPr>
              <a:t>攻击</a:t>
            </a:r>
          </a:p>
        </p:txBody>
      </p:sp>
      <p:sp>
        <p:nvSpPr>
          <p:cNvPr id="5" name="文本框 4">
            <a:extLst>
              <a:ext uri="{FF2B5EF4-FFF2-40B4-BE49-F238E27FC236}">
                <a16:creationId xmlns:a16="http://schemas.microsoft.com/office/drawing/2014/main" id="{CCCD800F-274B-1BCA-9B67-73B0DDE5195E}"/>
              </a:ext>
            </a:extLst>
          </p:cNvPr>
          <p:cNvSpPr txBox="1"/>
          <p:nvPr/>
        </p:nvSpPr>
        <p:spPr>
          <a:xfrm>
            <a:off x="699246" y="1855693"/>
            <a:ext cx="10787903" cy="3970318"/>
          </a:xfrm>
          <a:prstGeom prst="rect">
            <a:avLst/>
          </a:prstGeom>
          <a:noFill/>
        </p:spPr>
        <p:txBody>
          <a:bodyPr wrap="square" rtlCol="0">
            <a:spAutoFit/>
          </a:bodyPr>
          <a:lstStyle/>
          <a:p>
            <a:r>
              <a:rPr lang="zh-CN" altLang="en-US" dirty="0"/>
              <a:t>正常节点的行为</a:t>
            </a:r>
            <a:r>
              <a:rPr lang="en-US" altLang="zh-CN" dirty="0"/>
              <a:t>:</a:t>
            </a:r>
          </a:p>
          <a:p>
            <a:r>
              <a:rPr lang="en-US" altLang="zh-CN" dirty="0"/>
              <a:t>1</a:t>
            </a:r>
            <a:r>
              <a:rPr lang="zh-CN" altLang="en-US" dirty="0"/>
              <a:t>、每个加入网络中的节点会生成一个</a:t>
            </a:r>
            <a:r>
              <a:rPr lang="en" altLang="zh-CN" dirty="0"/>
              <a:t>ID</a:t>
            </a:r>
            <a:r>
              <a:rPr lang="zh-CN" altLang="en-US" dirty="0"/>
              <a:t>号用以标识自身；</a:t>
            </a:r>
          </a:p>
          <a:p>
            <a:r>
              <a:rPr lang="en-US" altLang="zh-CN" dirty="0"/>
              <a:t>2</a:t>
            </a:r>
            <a:r>
              <a:rPr lang="zh-CN" altLang="en-US" dirty="0"/>
              <a:t>、节点通过预设的算法每天生成</a:t>
            </a:r>
            <a:r>
              <a:rPr lang="en-US" altLang="zh-CN" dirty="0"/>
              <a:t>32</a:t>
            </a:r>
            <a:r>
              <a:rPr lang="zh-CN" altLang="en-US" dirty="0"/>
              <a:t>个不同</a:t>
            </a:r>
            <a:r>
              <a:rPr lang="en" altLang="zh-CN" dirty="0"/>
              <a:t>key</a:t>
            </a:r>
            <a:r>
              <a:rPr lang="zh-CN" altLang="en-US" dirty="0"/>
              <a:t>来查询控制命令；</a:t>
            </a:r>
          </a:p>
          <a:p>
            <a:r>
              <a:rPr lang="en-US" altLang="zh-CN" dirty="0"/>
              <a:t>3</a:t>
            </a:r>
            <a:r>
              <a:rPr lang="zh-CN" altLang="en-US" dirty="0"/>
              <a:t>、控制者会提前在网络中发布这</a:t>
            </a:r>
            <a:r>
              <a:rPr lang="en-US" altLang="zh-CN" dirty="0"/>
              <a:t>32</a:t>
            </a:r>
            <a:r>
              <a:rPr lang="zh-CN" altLang="en-US" dirty="0"/>
              <a:t>个</a:t>
            </a:r>
            <a:r>
              <a:rPr lang="en" altLang="zh-CN" dirty="0"/>
              <a:t>key</a:t>
            </a:r>
            <a:r>
              <a:rPr lang="zh-CN" altLang="en-US" dirty="0"/>
              <a:t>对应的命令</a:t>
            </a:r>
            <a:r>
              <a:rPr lang="en-US" altLang="zh-CN" dirty="0"/>
              <a:t>&lt;</a:t>
            </a:r>
            <a:r>
              <a:rPr lang="en" altLang="zh-CN" dirty="0" err="1"/>
              <a:t>key,command</a:t>
            </a:r>
            <a:r>
              <a:rPr lang="en" altLang="zh-CN" dirty="0"/>
              <a:t>&gt;</a:t>
            </a:r>
            <a:r>
              <a:rPr lang="zh-CN" altLang="en-US" dirty="0"/>
              <a:t>以供节点查询；</a:t>
            </a:r>
          </a:p>
          <a:p>
            <a:r>
              <a:rPr lang="en-US" altLang="zh-CN" dirty="0"/>
              <a:t>4</a:t>
            </a:r>
            <a:r>
              <a:rPr lang="zh-CN" altLang="en-US" dirty="0"/>
              <a:t>、根据</a:t>
            </a:r>
            <a:r>
              <a:rPr lang="en" altLang="zh-CN" dirty="0" err="1"/>
              <a:t>Overnet</a:t>
            </a:r>
            <a:r>
              <a:rPr lang="zh-CN" altLang="en-US" dirty="0"/>
              <a:t>协议，</a:t>
            </a:r>
            <a:r>
              <a:rPr lang="en-US" altLang="zh-CN" dirty="0"/>
              <a:t>&lt;</a:t>
            </a:r>
            <a:r>
              <a:rPr lang="en" altLang="zh-CN" dirty="0" err="1"/>
              <a:t>key,command</a:t>
            </a:r>
            <a:r>
              <a:rPr lang="en" altLang="zh-CN" dirty="0"/>
              <a:t>&gt;</a:t>
            </a:r>
            <a:r>
              <a:rPr lang="zh-CN" altLang="en-US" dirty="0"/>
              <a:t>会存放在</a:t>
            </a:r>
            <a:r>
              <a:rPr lang="en" altLang="zh-CN" dirty="0"/>
              <a:t>K</a:t>
            </a:r>
            <a:r>
              <a:rPr lang="zh-CN" altLang="en-US" dirty="0"/>
              <a:t>个与该</a:t>
            </a:r>
            <a:r>
              <a:rPr lang="en" altLang="zh-CN" dirty="0"/>
              <a:t>key</a:t>
            </a:r>
            <a:r>
              <a:rPr lang="zh-CN" altLang="en-US" dirty="0"/>
              <a:t>相邻</a:t>
            </a:r>
            <a:r>
              <a:rPr lang="en" altLang="zh-CN" dirty="0"/>
              <a:t>ID</a:t>
            </a:r>
            <a:r>
              <a:rPr lang="zh-CN" altLang="en-US" dirty="0"/>
              <a:t>的节点中，并通过递归的方式进行查询。</a:t>
            </a:r>
            <a:endParaRPr lang="en-US" altLang="zh-CN" dirty="0"/>
          </a:p>
          <a:p>
            <a:endParaRPr lang="zh-CN" altLang="en-US" dirty="0"/>
          </a:p>
          <a:p>
            <a:r>
              <a:rPr lang="en" altLang="zh-CN" dirty="0"/>
              <a:t>Sybil</a:t>
            </a:r>
            <a:r>
              <a:rPr lang="zh-CN" altLang="en-US" dirty="0"/>
              <a:t>节点行为：</a:t>
            </a:r>
          </a:p>
          <a:p>
            <a:r>
              <a:rPr lang="en-US" altLang="zh-CN" dirty="0"/>
              <a:t>1</a:t>
            </a:r>
            <a:r>
              <a:rPr lang="zh-CN" altLang="en-US" dirty="0"/>
              <a:t>、根据待攻击的</a:t>
            </a:r>
            <a:r>
              <a:rPr lang="en" altLang="zh-CN" dirty="0"/>
              <a:t>key</a:t>
            </a:r>
            <a:r>
              <a:rPr lang="zh-CN" altLang="en-US" dirty="0"/>
              <a:t>空间生成相应的</a:t>
            </a:r>
            <a:r>
              <a:rPr lang="en" altLang="zh-CN" dirty="0"/>
              <a:t>ID</a:t>
            </a:r>
            <a:r>
              <a:rPr lang="zh-CN" altLang="en" dirty="0"/>
              <a:t>（</a:t>
            </a:r>
            <a:r>
              <a:rPr lang="zh-CN" altLang="en-US" dirty="0"/>
              <a:t>接近</a:t>
            </a:r>
            <a:r>
              <a:rPr lang="en" altLang="zh-CN" dirty="0"/>
              <a:t>key</a:t>
            </a:r>
            <a:r>
              <a:rPr lang="zh-CN" altLang="en-US" dirty="0"/>
              <a:t>的哈希值），使得查询请求能有较高概率被路由到</a:t>
            </a:r>
            <a:r>
              <a:rPr lang="en" altLang="zh-CN" dirty="0"/>
              <a:t>Sybil</a:t>
            </a:r>
            <a:r>
              <a:rPr lang="zh-CN" altLang="en-US" dirty="0"/>
              <a:t>节点；</a:t>
            </a:r>
          </a:p>
          <a:p>
            <a:r>
              <a:rPr lang="en-US" altLang="zh-CN" dirty="0"/>
              <a:t>2</a:t>
            </a:r>
            <a:r>
              <a:rPr lang="zh-CN" altLang="en-US" dirty="0"/>
              <a:t>、主动向网络中的其他节点广播自己的</a:t>
            </a:r>
            <a:r>
              <a:rPr lang="en" altLang="zh-CN" dirty="0"/>
              <a:t>ID</a:t>
            </a:r>
            <a:r>
              <a:rPr lang="zh-CN" altLang="en" dirty="0"/>
              <a:t>，</a:t>
            </a:r>
            <a:r>
              <a:rPr lang="zh-CN" altLang="en-US" dirty="0"/>
              <a:t>使其出现在其他节点的路由表中；</a:t>
            </a:r>
          </a:p>
          <a:p>
            <a:r>
              <a:rPr lang="en-US" altLang="zh-CN" dirty="0"/>
              <a:t>3</a:t>
            </a:r>
            <a:r>
              <a:rPr lang="zh-CN" altLang="en-US" dirty="0"/>
              <a:t>、当查询</a:t>
            </a:r>
            <a:r>
              <a:rPr lang="en" altLang="zh-CN" dirty="0"/>
              <a:t>key</a:t>
            </a:r>
            <a:r>
              <a:rPr lang="zh-CN" altLang="en-US" dirty="0"/>
              <a:t>的路径经过</a:t>
            </a:r>
            <a:r>
              <a:rPr lang="en" altLang="zh-CN" dirty="0"/>
              <a:t>Sybil</a:t>
            </a:r>
            <a:r>
              <a:rPr lang="zh-CN" altLang="en-US" dirty="0"/>
              <a:t>节点时，</a:t>
            </a:r>
            <a:r>
              <a:rPr lang="en" altLang="zh-CN" dirty="0"/>
              <a:t>Sybil</a:t>
            </a:r>
            <a:r>
              <a:rPr lang="zh-CN" altLang="en-US" dirty="0"/>
              <a:t>节点返回错误信息，或者重路由到其他</a:t>
            </a:r>
            <a:r>
              <a:rPr lang="en" altLang="zh-CN" dirty="0"/>
              <a:t>Sybil</a:t>
            </a:r>
            <a:r>
              <a:rPr lang="zh-CN" altLang="en-US" dirty="0"/>
              <a:t>节点，使得正常节点无法进行通信获取控制命令。</a:t>
            </a:r>
          </a:p>
          <a:p>
            <a:endParaRPr kumimoji="1" lang="zh-CN" altLang="en-US" dirty="0"/>
          </a:p>
        </p:txBody>
      </p:sp>
    </p:spTree>
    <p:extLst>
      <p:ext uri="{BB962C8B-B14F-4D97-AF65-F5344CB8AC3E}">
        <p14:creationId xmlns:p14="http://schemas.microsoft.com/office/powerpoint/2010/main" val="1812027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92342" y="1050171"/>
            <a:ext cx="5987537" cy="830997"/>
          </a:xfrm>
          <a:prstGeom prst="rect">
            <a:avLst/>
          </a:prstGeom>
        </p:spPr>
        <p:txBody>
          <a:bodyPr wrap="none">
            <a:spAutoFit/>
          </a:bodyPr>
          <a:lstStyle/>
          <a:p>
            <a:pPr algn="ctr" defTabSz="914400"/>
            <a:r>
              <a:rPr lang="en-US" altLang="zh-CN" sz="4800" b="1" dirty="0">
                <a:latin typeface="+mn-ea"/>
              </a:rPr>
              <a:t>Eclipse</a:t>
            </a:r>
            <a:r>
              <a:rPr lang="zh-CN" altLang="en-US" sz="4800" b="1" dirty="0">
                <a:latin typeface="+mn-ea"/>
              </a:rPr>
              <a:t>（日蚀）攻击</a:t>
            </a:r>
          </a:p>
        </p:txBody>
      </p:sp>
      <p:sp>
        <p:nvSpPr>
          <p:cNvPr id="31" name="标题 1"/>
          <p:cNvSpPr txBox="1"/>
          <p:nvPr/>
        </p:nvSpPr>
        <p:spPr>
          <a:xfrm>
            <a:off x="3431709" y="4586298"/>
            <a:ext cx="8016053" cy="1871474"/>
          </a:xfrm>
          <a:prstGeom prst="rect">
            <a:avLst/>
          </a:prstGeom>
        </p:spPr>
        <p:txBody>
          <a:bodyPr/>
          <a:lstStyle/>
          <a:p>
            <a:pPr algn="just" defTabSz="914400" eaLnBrk="1" hangingPunct="1">
              <a:lnSpc>
                <a:spcPct val="130000"/>
              </a:lnSpc>
              <a:spcBef>
                <a:spcPts val="600"/>
              </a:spcBef>
              <a:defRPr/>
            </a:pPr>
            <a:endParaRPr lang="en-US" altLang="zh-CN" dirty="0">
              <a:latin typeface="微软雅黑" panose="020B0503020204020204" charset="-122"/>
              <a:ea typeface="微软雅黑" panose="020B0503020204020204" charset="-122"/>
            </a:endParaRPr>
          </a:p>
        </p:txBody>
      </p:sp>
      <p:sp>
        <p:nvSpPr>
          <p:cNvPr id="32" name="标题 1"/>
          <p:cNvSpPr txBox="1"/>
          <p:nvPr/>
        </p:nvSpPr>
        <p:spPr>
          <a:xfrm>
            <a:off x="3104698" y="2075549"/>
            <a:ext cx="8343064" cy="1614789"/>
          </a:xfrm>
          <a:prstGeom prst="rect">
            <a:avLst/>
          </a:prstGeom>
        </p:spPr>
        <p:txBody>
          <a:bodyPr/>
          <a:lstStyle/>
          <a:p>
            <a:pPr algn="just" defTabSz="914400" eaLnBrk="1" hangingPunct="1">
              <a:lnSpc>
                <a:spcPct val="130000"/>
              </a:lnSpc>
              <a:spcBef>
                <a:spcPts val="600"/>
              </a:spcBef>
              <a:defRPr/>
            </a:pPr>
            <a:endParaRPr lang="en-US" altLang="zh-CN" sz="2000" dirty="0">
              <a:latin typeface="微软雅黑" panose="020B0503020204020204" charset="-122"/>
              <a:ea typeface="微软雅黑" panose="020B0503020204020204" charset="-122"/>
            </a:endParaRPr>
          </a:p>
        </p:txBody>
      </p:sp>
      <p:sp>
        <p:nvSpPr>
          <p:cNvPr id="33" name="标题 1"/>
          <p:cNvSpPr txBox="1"/>
          <p:nvPr/>
        </p:nvSpPr>
        <p:spPr>
          <a:xfrm>
            <a:off x="3148135" y="3836876"/>
            <a:ext cx="8299627" cy="1224135"/>
          </a:xfrm>
          <a:prstGeom prst="rect">
            <a:avLst/>
          </a:prstGeom>
        </p:spPr>
        <p:txBody>
          <a:bodyPr/>
          <a:lstStyle/>
          <a:p>
            <a:pPr algn="just" defTabSz="914400" eaLnBrk="1" hangingPunct="1">
              <a:lnSpc>
                <a:spcPct val="130000"/>
              </a:lnSpc>
              <a:spcBef>
                <a:spcPts val="600"/>
              </a:spcBef>
              <a:defRPr/>
            </a:pPr>
            <a:endParaRPr lang="en-US" altLang="zh-CN" sz="2000" dirty="0">
              <a:latin typeface="微软雅黑" panose="020B0503020204020204" charset="-122"/>
              <a:ea typeface="微软雅黑" panose="020B0503020204020204" charset="-122"/>
            </a:endParaRPr>
          </a:p>
        </p:txBody>
      </p:sp>
      <p:sp>
        <p:nvSpPr>
          <p:cNvPr id="3" name="文本框 2">
            <a:extLst>
              <a:ext uri="{FF2B5EF4-FFF2-40B4-BE49-F238E27FC236}">
                <a16:creationId xmlns:a16="http://schemas.microsoft.com/office/drawing/2014/main" id="{3DA0C4EA-D05F-58B2-64B0-110D54BF2460}"/>
              </a:ext>
            </a:extLst>
          </p:cNvPr>
          <p:cNvSpPr txBox="1"/>
          <p:nvPr/>
        </p:nvSpPr>
        <p:spPr>
          <a:xfrm>
            <a:off x="4533145" y="2210455"/>
            <a:ext cx="7198191" cy="2862322"/>
          </a:xfrm>
          <a:prstGeom prst="rect">
            <a:avLst/>
          </a:prstGeom>
          <a:noFill/>
        </p:spPr>
        <p:txBody>
          <a:bodyPr wrap="square" rtlCol="0">
            <a:spAutoFit/>
          </a:bodyPr>
          <a:lstStyle/>
          <a:p>
            <a:r>
              <a:rPr lang="zh-CN" altLang="en-US" dirty="0"/>
              <a:t>日蚀攻击是面向对等 </a:t>
            </a:r>
            <a:r>
              <a:rPr lang="en-US" altLang="zh-CN" dirty="0"/>
              <a:t>( </a:t>
            </a:r>
            <a:r>
              <a:rPr lang="en" altLang="zh-CN" dirty="0"/>
              <a:t>P2P ) </a:t>
            </a:r>
            <a:r>
              <a:rPr lang="zh-CN" altLang="en-US" dirty="0"/>
              <a:t>网络的一种攻击类型，攻击者通过攻击手段使得受害者不能从网络中的其它部分接收正确的信息，而只能接收由攻击者操纵的信息，从而控制特定节点对信息的访问</a:t>
            </a:r>
            <a:endParaRPr lang="en-US" altLang="zh-CN" dirty="0"/>
          </a:p>
          <a:p>
            <a:endParaRPr lang="en-US" altLang="zh-CN" b="1" dirty="0"/>
          </a:p>
          <a:p>
            <a:endParaRPr lang="en-US" altLang="zh-CN" b="1" dirty="0"/>
          </a:p>
          <a:p>
            <a:r>
              <a:rPr lang="zh-CN" altLang="en-US" b="1" dirty="0"/>
              <a:t>日蚀攻击</a:t>
            </a:r>
            <a:r>
              <a:rPr lang="zh-CN" altLang="en-US" dirty="0"/>
              <a:t>是比特币中的一种攻击手段，最早在</a:t>
            </a:r>
            <a:r>
              <a:rPr lang="en-US" altLang="zh-CN" dirty="0"/>
              <a:t>2015</a:t>
            </a:r>
            <a:r>
              <a:rPr lang="zh-CN" altLang="en-US" dirty="0"/>
              <a:t>年于</a:t>
            </a:r>
            <a:r>
              <a:rPr lang="en-US" altLang="zh-CN" dirty="0"/>
              <a:t>《</a:t>
            </a:r>
            <a:r>
              <a:rPr lang="en" altLang="zh-CN" dirty="0"/>
              <a:t>Eclipse Attacks on Bitcoin's Peer-to-Peer Network》</a:t>
            </a:r>
            <a:r>
              <a:rPr lang="zh-CN" altLang="en" dirty="0"/>
              <a:t>（</a:t>
            </a:r>
            <a:r>
              <a:rPr lang="zh-CN" altLang="en-US" dirty="0"/>
              <a:t>比特币的点对点网络中的日蚀攻击）一文中被提出。日蚀攻击的手段不同于我们常见的</a:t>
            </a:r>
            <a:r>
              <a:rPr lang="en-US" altLang="zh-CN" b="1" dirty="0"/>
              <a:t>51%</a:t>
            </a:r>
            <a:r>
              <a:rPr lang="zh-CN" altLang="en-US" b="1" dirty="0"/>
              <a:t>攻击</a:t>
            </a:r>
            <a:r>
              <a:rPr lang="zh-CN" altLang="en-US" dirty="0"/>
              <a:t>，其表现为对特定节点或节点集群进行网络攻击，让网络出现</a:t>
            </a:r>
            <a:r>
              <a:rPr lang="zh-CN" altLang="en-US" b="1" dirty="0"/>
              <a:t>“分区”</a:t>
            </a:r>
            <a:r>
              <a:rPr lang="zh-CN" altLang="en-US" dirty="0"/>
              <a:t>以此达到</a:t>
            </a:r>
            <a:r>
              <a:rPr lang="zh-CN" altLang="en-US" b="1" dirty="0"/>
              <a:t>双花</a:t>
            </a:r>
            <a:r>
              <a:rPr lang="zh-CN" altLang="en-US" dirty="0"/>
              <a:t>等目的。</a:t>
            </a:r>
            <a:endParaRPr lang="en-US" altLang="zh-CN" dirty="0"/>
          </a:p>
        </p:txBody>
      </p:sp>
      <p:pic>
        <p:nvPicPr>
          <p:cNvPr id="12" name="图片 11">
            <a:extLst>
              <a:ext uri="{FF2B5EF4-FFF2-40B4-BE49-F238E27FC236}">
                <a16:creationId xmlns:a16="http://schemas.microsoft.com/office/drawing/2014/main" id="{7AA1D2DB-EBE3-B1D0-41A3-62813CF53941}"/>
              </a:ext>
            </a:extLst>
          </p:cNvPr>
          <p:cNvPicPr>
            <a:picLocks noChangeAspect="1"/>
          </p:cNvPicPr>
          <p:nvPr/>
        </p:nvPicPr>
        <p:blipFill rotWithShape="1">
          <a:blip r:embed="rId3"/>
          <a:srcRect b="7765"/>
          <a:stretch/>
        </p:blipFill>
        <p:spPr>
          <a:xfrm>
            <a:off x="738499" y="2576936"/>
            <a:ext cx="2693210" cy="2484075"/>
          </a:xfrm>
          <a:prstGeom prst="rect">
            <a:avLst/>
          </a:prstGeom>
        </p:spPr>
      </p:pic>
    </p:spTree>
    <p:extLst>
      <p:ext uri="{BB962C8B-B14F-4D97-AF65-F5344CB8AC3E}">
        <p14:creationId xmlns:p14="http://schemas.microsoft.com/office/powerpoint/2010/main" val="2931270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464614" y="1783959"/>
            <a:ext cx="4087306" cy="288911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altLang="zh-CN" sz="5400">
                <a:latin typeface="+mj-lt"/>
                <a:ea typeface="+mj-ea"/>
                <a:cs typeface="+mj-cs"/>
              </a:rPr>
              <a:t>			</a:t>
            </a:r>
            <a:r>
              <a:rPr lang="zh-CN" altLang="en-US" sz="5400">
                <a:latin typeface="+mj-lt"/>
                <a:ea typeface="+mj-ea"/>
                <a:cs typeface="+mj-cs"/>
              </a:rPr>
              <a:t>一叶障目，不见泰山</a:t>
            </a:r>
            <a:endParaRPr lang="en-US" altLang="zh-CN" sz="5400">
              <a:latin typeface="+mj-lt"/>
              <a:ea typeface="+mj-ea"/>
              <a:cs typeface="+mj-cs"/>
            </a:endParaRPr>
          </a:p>
        </p:txBody>
      </p:sp>
      <p:pic>
        <p:nvPicPr>
          <p:cNvPr id="4" name="图片 3">
            <a:extLst>
              <a:ext uri="{FF2B5EF4-FFF2-40B4-BE49-F238E27FC236}">
                <a16:creationId xmlns:a16="http://schemas.microsoft.com/office/drawing/2014/main" id="{B6B545DF-5BFC-13EB-F6E4-3D817146A1C6}"/>
              </a:ext>
            </a:extLst>
          </p:cNvPr>
          <p:cNvPicPr>
            <a:picLocks noChangeAspect="1"/>
          </p:cNvPicPr>
          <p:nvPr/>
        </p:nvPicPr>
        <p:blipFill rotWithShape="1">
          <a:blip r:embed="rId3"/>
          <a:srcRect r="-1" b="2425"/>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14055692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6D99CAAE-3E5B-DCF6-DD70-0FAD6516FFC7}"/>
              </a:ext>
            </a:extLst>
          </p:cNvPr>
          <p:cNvPicPr>
            <a:picLocks noChangeAspect="1"/>
          </p:cNvPicPr>
          <p:nvPr/>
        </p:nvPicPr>
        <p:blipFill>
          <a:blip r:embed="rId3"/>
          <a:stretch>
            <a:fillRect/>
          </a:stretch>
        </p:blipFill>
        <p:spPr>
          <a:xfrm>
            <a:off x="0" y="793590"/>
            <a:ext cx="6106868" cy="6013333"/>
          </a:xfrm>
          <a:prstGeom prst="rect">
            <a:avLst/>
          </a:prstGeom>
        </p:spPr>
      </p:pic>
      <p:pic>
        <p:nvPicPr>
          <p:cNvPr id="13" name="图片 12">
            <a:extLst>
              <a:ext uri="{FF2B5EF4-FFF2-40B4-BE49-F238E27FC236}">
                <a16:creationId xmlns:a16="http://schemas.microsoft.com/office/drawing/2014/main" id="{2CA29590-9F66-21E5-EA01-F9BEB0552294}"/>
              </a:ext>
            </a:extLst>
          </p:cNvPr>
          <p:cNvPicPr>
            <a:picLocks noChangeAspect="1"/>
          </p:cNvPicPr>
          <p:nvPr/>
        </p:nvPicPr>
        <p:blipFill>
          <a:blip r:embed="rId4"/>
          <a:stretch>
            <a:fillRect/>
          </a:stretch>
        </p:blipFill>
        <p:spPr>
          <a:xfrm>
            <a:off x="6095998" y="900113"/>
            <a:ext cx="5976939" cy="5906809"/>
          </a:xfrm>
          <a:prstGeom prst="rect">
            <a:avLst/>
          </a:prstGeom>
        </p:spPr>
      </p:pic>
    </p:spTree>
    <p:extLst>
      <p:ext uri="{BB962C8B-B14F-4D97-AF65-F5344CB8AC3E}">
        <p14:creationId xmlns:p14="http://schemas.microsoft.com/office/powerpoint/2010/main" val="535336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flipV="1">
            <a:off x="6816080" y="3413487"/>
            <a:ext cx="5112568" cy="18000"/>
          </a:xfrm>
          <a:prstGeom prst="line">
            <a:avLst/>
          </a:prstGeom>
          <a:ln w="34925">
            <a:solidFill>
              <a:srgbClr val="A6BFC0"/>
            </a:solidFill>
            <a:prstDash val="sysDot"/>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40008" y="2330836"/>
            <a:ext cx="11725224" cy="1066738"/>
            <a:chOff x="940080" y="2364749"/>
            <a:chExt cx="11725224" cy="1066738"/>
          </a:xfrm>
        </p:grpSpPr>
        <p:sp>
          <p:nvSpPr>
            <p:cNvPr id="3" name="椭圆 2"/>
            <p:cNvSpPr/>
            <p:nvPr/>
          </p:nvSpPr>
          <p:spPr>
            <a:xfrm>
              <a:off x="940080" y="2657487"/>
              <a:ext cx="756000" cy="75600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1760824" y="2657487"/>
              <a:ext cx="756000" cy="75600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3402312" y="2657487"/>
              <a:ext cx="756000" cy="756000"/>
            </a:xfrm>
            <a:prstGeom prst="ellipse">
              <a:avLst/>
            </a:prstGeom>
            <a:solidFill>
              <a:srgbClr val="73C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5043800" y="2657487"/>
              <a:ext cx="756000" cy="756000"/>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2581568" y="2657487"/>
              <a:ext cx="756000" cy="756000"/>
            </a:xfrm>
            <a:prstGeom prst="ellipse">
              <a:avLst/>
            </a:prstGeom>
            <a:solidFill>
              <a:srgbClr val="87D2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4223056" y="2657487"/>
              <a:ext cx="756000" cy="75600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5886211" y="2675487"/>
              <a:ext cx="756000" cy="756000"/>
            </a:xfrm>
            <a:prstGeom prst="ellipse">
              <a:avLst/>
            </a:prstGeom>
            <a:solidFill>
              <a:srgbClr val="1F6C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697003" y="2364749"/>
              <a:ext cx="5968301" cy="989053"/>
            </a:xfrm>
            <a:prstGeom prst="rect">
              <a:avLst/>
            </a:prstGeom>
          </p:spPr>
          <p:txBody>
            <a:bodyPr wrap="none">
              <a:spAutoFit/>
            </a:bodyPr>
            <a:lstStyle/>
            <a:p>
              <a:pPr eaLnBrk="1" fontAlgn="auto" hangingPunct="1">
                <a:lnSpc>
                  <a:spcPct val="150000"/>
                </a:lnSpc>
                <a:spcAft>
                  <a:spcPts val="0"/>
                </a:spcAft>
                <a:defRPr/>
              </a:pPr>
              <a:r>
                <a:rPr kumimoji="1" lang="en-US" altLang="zh-CN" sz="4400" b="1" dirty="0">
                  <a:latin typeface="Cooper Black" panose="0208090404030B020404" pitchFamily="18" charset="0"/>
                  <a:ea typeface="Tahoma" panose="020B0604030504040204" pitchFamily="34" charset="0"/>
                  <a:cs typeface="Tahoma" panose="020B0604030504040204" pitchFamily="34" charset="0"/>
                </a:rPr>
                <a:t> </a:t>
              </a:r>
              <a:r>
                <a:rPr kumimoji="1" lang="zh-CN" altLang="en-US" sz="4400" b="1" dirty="0">
                  <a:latin typeface="Cooper Black" panose="0208090404030B020404" pitchFamily="18" charset="0"/>
                  <a:ea typeface="Tahoma" panose="020B0604030504040204" pitchFamily="34" charset="0"/>
                  <a:cs typeface="Tahoma" panose="020B0604030504040204" pitchFamily="34" charset="0"/>
                </a:rPr>
                <a:t>显卡和疯狂的数字货币</a:t>
              </a:r>
            </a:p>
          </p:txBody>
        </p:sp>
        <p:sp>
          <p:nvSpPr>
            <p:cNvPr id="12" name="KSO_Shape"/>
            <p:cNvSpPr/>
            <p:nvPr/>
          </p:nvSpPr>
          <p:spPr bwMode="auto">
            <a:xfrm>
              <a:off x="5079800" y="2693487"/>
              <a:ext cx="684000" cy="684000"/>
            </a:xfrm>
            <a:custGeom>
              <a:avLst/>
              <a:gdLst>
                <a:gd name="T0" fmla="*/ 1647712 w 5287"/>
                <a:gd name="T1" fmla="*/ 1098609 h 5287"/>
                <a:gd name="T2" fmla="*/ 1572423 w 5287"/>
                <a:gd name="T3" fmla="*/ 1202741 h 5287"/>
                <a:gd name="T4" fmla="*/ 1450303 w 5287"/>
                <a:gd name="T5" fmla="*/ 1198417 h 5287"/>
                <a:gd name="T6" fmla="*/ 1223356 w 5287"/>
                <a:gd name="T7" fmla="*/ 1087799 h 5287"/>
                <a:gd name="T8" fmla="*/ 1136179 w 5287"/>
                <a:gd name="T9" fmla="*/ 978263 h 5287"/>
                <a:gd name="T10" fmla="*/ 1149868 w 5287"/>
                <a:gd name="T11" fmla="*/ 891786 h 5287"/>
                <a:gd name="T12" fmla="*/ 1302247 w 5287"/>
                <a:gd name="T13" fmla="*/ 765675 h 5287"/>
                <a:gd name="T14" fmla="*/ 1512984 w 5287"/>
                <a:gd name="T15" fmla="*/ 689648 h 5287"/>
                <a:gd name="T16" fmla="*/ 1603763 w 5287"/>
                <a:gd name="T17" fmla="*/ 726040 h 5287"/>
                <a:gd name="T18" fmla="*/ 1663202 w 5287"/>
                <a:gd name="T19" fmla="*/ 860799 h 5287"/>
                <a:gd name="T20" fmla="*/ 1005414 w 5287"/>
                <a:gd name="T21" fmla="*/ 234927 h 5287"/>
                <a:gd name="T22" fmla="*/ 1155632 w 5287"/>
                <a:gd name="T23" fmla="*/ 283570 h 5287"/>
                <a:gd name="T24" fmla="*/ 1215791 w 5287"/>
                <a:gd name="T25" fmla="*/ 373650 h 5287"/>
                <a:gd name="T26" fmla="*/ 1163197 w 5287"/>
                <a:gd name="T27" fmla="*/ 550926 h 5287"/>
                <a:gd name="T28" fmla="*/ 1030630 w 5287"/>
                <a:gd name="T29" fmla="*/ 741534 h 5287"/>
                <a:gd name="T30" fmla="*/ 945615 w 5287"/>
                <a:gd name="T31" fmla="*/ 771440 h 5287"/>
                <a:gd name="T32" fmla="*/ 850153 w 5287"/>
                <a:gd name="T33" fmla="*/ 720636 h 5287"/>
                <a:gd name="T34" fmla="*/ 721549 w 5287"/>
                <a:gd name="T35" fmla="*/ 500481 h 5287"/>
                <a:gd name="T36" fmla="*/ 693091 w 5287"/>
                <a:gd name="T37" fmla="*/ 352030 h 5287"/>
                <a:gd name="T38" fmla="*/ 775945 w 5287"/>
                <a:gd name="T39" fmla="*/ 269157 h 5287"/>
                <a:gd name="T40" fmla="*/ 938771 w 5287"/>
                <a:gd name="T41" fmla="*/ 232045 h 5287"/>
                <a:gd name="T42" fmla="*/ 250363 w 5287"/>
                <a:gd name="T43" fmla="*/ 826209 h 5287"/>
                <a:gd name="T44" fmla="*/ 320248 w 5287"/>
                <a:gd name="T45" fmla="*/ 709105 h 5287"/>
                <a:gd name="T46" fmla="*/ 427598 w 5287"/>
                <a:gd name="T47" fmla="*/ 696494 h 5287"/>
                <a:gd name="T48" fmla="*/ 652384 w 5287"/>
                <a:gd name="T49" fmla="*/ 793780 h 5287"/>
                <a:gd name="T50" fmla="*/ 764778 w 5287"/>
                <a:gd name="T51" fmla="*/ 911244 h 5287"/>
                <a:gd name="T52" fmla="*/ 762256 w 5287"/>
                <a:gd name="T53" fmla="*/ 997720 h 5287"/>
                <a:gd name="T54" fmla="*/ 636534 w 5287"/>
                <a:gd name="T55" fmla="*/ 1118787 h 5287"/>
                <a:gd name="T56" fmla="*/ 414630 w 5287"/>
                <a:gd name="T57" fmla="*/ 1208866 h 5287"/>
                <a:gd name="T58" fmla="*/ 313764 w 5287"/>
                <a:gd name="T59" fmla="*/ 1188688 h 5287"/>
                <a:gd name="T60" fmla="*/ 247481 w 5287"/>
                <a:gd name="T61" fmla="*/ 1065460 h 5287"/>
                <a:gd name="T62" fmla="*/ 691290 w 5287"/>
                <a:gd name="T63" fmla="*/ 1511893 h 5287"/>
                <a:gd name="T64" fmla="*/ 766579 w 5287"/>
                <a:gd name="T65" fmla="*/ 1300747 h 5287"/>
                <a:gd name="T66" fmla="*/ 893021 w 5287"/>
                <a:gd name="T67" fmla="*/ 1149053 h 5287"/>
                <a:gd name="T68" fmla="*/ 979477 w 5287"/>
                <a:gd name="T69" fmla="*/ 1134641 h 5287"/>
                <a:gd name="T70" fmla="*/ 1088988 w 5287"/>
                <a:gd name="T71" fmla="*/ 1221838 h 5287"/>
                <a:gd name="T72" fmla="*/ 1199941 w 5287"/>
                <a:gd name="T73" fmla="*/ 1449198 h 5287"/>
                <a:gd name="T74" fmla="*/ 1203903 w 5287"/>
                <a:gd name="T75" fmla="*/ 1570985 h 5287"/>
                <a:gd name="T76" fmla="*/ 1099435 w 5287"/>
                <a:gd name="T77" fmla="*/ 1646652 h 5287"/>
                <a:gd name="T78" fmla="*/ 938771 w 5287"/>
                <a:gd name="T79" fmla="*/ 1670433 h 5287"/>
                <a:gd name="T80" fmla="*/ 775945 w 5287"/>
                <a:gd name="T81" fmla="*/ 1634041 h 5287"/>
                <a:gd name="T82" fmla="*/ 693091 w 5287"/>
                <a:gd name="T83" fmla="*/ 1550808 h 5287"/>
                <a:gd name="T84" fmla="*/ 760455 w 5287"/>
                <a:gd name="T85" fmla="*/ 19097 h 5287"/>
                <a:gd name="T86" fmla="*/ 458578 w 5287"/>
                <a:gd name="T87" fmla="*/ 138002 h 5287"/>
                <a:gd name="T88" fmla="*/ 217221 w 5287"/>
                <a:gd name="T89" fmla="*/ 346265 h 5287"/>
                <a:gd name="T90" fmla="*/ 57998 w 5287"/>
                <a:gd name="T91" fmla="*/ 625151 h 5287"/>
                <a:gd name="T92" fmla="*/ 0 w 5287"/>
                <a:gd name="T93" fmla="*/ 952320 h 5287"/>
                <a:gd name="T94" fmla="*/ 50073 w 5287"/>
                <a:gd name="T95" fmla="*/ 1257869 h 5287"/>
                <a:gd name="T96" fmla="*/ 203172 w 5287"/>
                <a:gd name="T97" fmla="*/ 1540719 h 5287"/>
                <a:gd name="T98" fmla="*/ 439126 w 5287"/>
                <a:gd name="T99" fmla="*/ 1754747 h 5287"/>
                <a:gd name="T100" fmla="*/ 737400 w 5287"/>
                <a:gd name="T101" fmla="*/ 1880859 h 5287"/>
                <a:gd name="T102" fmla="*/ 1049723 w 5287"/>
                <a:gd name="T103" fmla="*/ 1900316 h 5287"/>
                <a:gd name="T104" fmla="*/ 1365288 w 5287"/>
                <a:gd name="T105" fmla="*/ 1810957 h 5287"/>
                <a:gd name="T106" fmla="*/ 1626098 w 5287"/>
                <a:gd name="T107" fmla="*/ 1625754 h 5287"/>
                <a:gd name="T108" fmla="*/ 1810898 w 5287"/>
                <a:gd name="T109" fmla="*/ 1365244 h 5287"/>
                <a:gd name="T110" fmla="*/ 1899876 w 5287"/>
                <a:gd name="T111" fmla="*/ 1049966 h 5287"/>
                <a:gd name="T112" fmla="*/ 1880423 w 5287"/>
                <a:gd name="T113" fmla="*/ 737210 h 5287"/>
                <a:gd name="T114" fmla="*/ 1754341 w 5287"/>
                <a:gd name="T115" fmla="*/ 439227 h 5287"/>
                <a:gd name="T116" fmla="*/ 1540362 w 5287"/>
                <a:gd name="T117" fmla="*/ 203219 h 5287"/>
                <a:gd name="T118" fmla="*/ 1257578 w 5287"/>
                <a:gd name="T119" fmla="*/ 50084 h 5287"/>
                <a:gd name="T120" fmla="*/ 952460 w 5287"/>
                <a:gd name="T121" fmla="*/ 0 h 528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5287" h="5287">
                  <a:moveTo>
                    <a:pt x="4641" y="2641"/>
                  </a:moveTo>
                  <a:lnTo>
                    <a:pt x="4641" y="2641"/>
                  </a:lnTo>
                  <a:lnTo>
                    <a:pt x="4640" y="2677"/>
                  </a:lnTo>
                  <a:lnTo>
                    <a:pt x="4639" y="2715"/>
                  </a:lnTo>
                  <a:lnTo>
                    <a:pt x="4636" y="2751"/>
                  </a:lnTo>
                  <a:lnTo>
                    <a:pt x="4633" y="2788"/>
                  </a:lnTo>
                  <a:lnTo>
                    <a:pt x="4629" y="2822"/>
                  </a:lnTo>
                  <a:lnTo>
                    <a:pt x="4623" y="2858"/>
                  </a:lnTo>
                  <a:lnTo>
                    <a:pt x="4617" y="2891"/>
                  </a:lnTo>
                  <a:lnTo>
                    <a:pt x="4610" y="2924"/>
                  </a:lnTo>
                  <a:lnTo>
                    <a:pt x="4602" y="2957"/>
                  </a:lnTo>
                  <a:lnTo>
                    <a:pt x="4593" y="2989"/>
                  </a:lnTo>
                  <a:lnTo>
                    <a:pt x="4583" y="3019"/>
                  </a:lnTo>
                  <a:lnTo>
                    <a:pt x="4574" y="3049"/>
                  </a:lnTo>
                  <a:lnTo>
                    <a:pt x="4563" y="3077"/>
                  </a:lnTo>
                  <a:lnTo>
                    <a:pt x="4552" y="3105"/>
                  </a:lnTo>
                  <a:lnTo>
                    <a:pt x="4539" y="3131"/>
                  </a:lnTo>
                  <a:lnTo>
                    <a:pt x="4526" y="3157"/>
                  </a:lnTo>
                  <a:lnTo>
                    <a:pt x="4512" y="3181"/>
                  </a:lnTo>
                  <a:lnTo>
                    <a:pt x="4498" y="3203"/>
                  </a:lnTo>
                  <a:lnTo>
                    <a:pt x="4483" y="3225"/>
                  </a:lnTo>
                  <a:lnTo>
                    <a:pt x="4468" y="3246"/>
                  </a:lnTo>
                  <a:lnTo>
                    <a:pt x="4452" y="3265"/>
                  </a:lnTo>
                  <a:lnTo>
                    <a:pt x="4435" y="3283"/>
                  </a:lnTo>
                  <a:lnTo>
                    <a:pt x="4418" y="3299"/>
                  </a:lnTo>
                  <a:lnTo>
                    <a:pt x="4401" y="3314"/>
                  </a:lnTo>
                  <a:lnTo>
                    <a:pt x="4384" y="3326"/>
                  </a:lnTo>
                  <a:lnTo>
                    <a:pt x="4365" y="3338"/>
                  </a:lnTo>
                  <a:lnTo>
                    <a:pt x="4347" y="3348"/>
                  </a:lnTo>
                  <a:lnTo>
                    <a:pt x="4327" y="3355"/>
                  </a:lnTo>
                  <a:lnTo>
                    <a:pt x="4308" y="3363"/>
                  </a:lnTo>
                  <a:lnTo>
                    <a:pt x="4288" y="3368"/>
                  </a:lnTo>
                  <a:lnTo>
                    <a:pt x="4268" y="3370"/>
                  </a:lnTo>
                  <a:lnTo>
                    <a:pt x="4248" y="3371"/>
                  </a:lnTo>
                  <a:lnTo>
                    <a:pt x="4226" y="3370"/>
                  </a:lnTo>
                  <a:lnTo>
                    <a:pt x="4200" y="3368"/>
                  </a:lnTo>
                  <a:lnTo>
                    <a:pt x="4170" y="3363"/>
                  </a:lnTo>
                  <a:lnTo>
                    <a:pt x="4139" y="3355"/>
                  </a:lnTo>
                  <a:lnTo>
                    <a:pt x="4103" y="3348"/>
                  </a:lnTo>
                  <a:lnTo>
                    <a:pt x="4065" y="3338"/>
                  </a:lnTo>
                  <a:lnTo>
                    <a:pt x="4026" y="3326"/>
                  </a:lnTo>
                  <a:lnTo>
                    <a:pt x="3984" y="3314"/>
                  </a:lnTo>
                  <a:lnTo>
                    <a:pt x="3940" y="3299"/>
                  </a:lnTo>
                  <a:lnTo>
                    <a:pt x="3896" y="3283"/>
                  </a:lnTo>
                  <a:lnTo>
                    <a:pt x="3850" y="3265"/>
                  </a:lnTo>
                  <a:lnTo>
                    <a:pt x="3804" y="3246"/>
                  </a:lnTo>
                  <a:lnTo>
                    <a:pt x="3756" y="3225"/>
                  </a:lnTo>
                  <a:lnTo>
                    <a:pt x="3708" y="3203"/>
                  </a:lnTo>
                  <a:lnTo>
                    <a:pt x="3662" y="3181"/>
                  </a:lnTo>
                  <a:lnTo>
                    <a:pt x="3615" y="3157"/>
                  </a:lnTo>
                  <a:lnTo>
                    <a:pt x="3569" y="3131"/>
                  </a:lnTo>
                  <a:lnTo>
                    <a:pt x="3523" y="3105"/>
                  </a:lnTo>
                  <a:lnTo>
                    <a:pt x="3479" y="3077"/>
                  </a:lnTo>
                  <a:lnTo>
                    <a:pt x="3436" y="3049"/>
                  </a:lnTo>
                  <a:lnTo>
                    <a:pt x="3396" y="3019"/>
                  </a:lnTo>
                  <a:lnTo>
                    <a:pt x="3356" y="2989"/>
                  </a:lnTo>
                  <a:lnTo>
                    <a:pt x="3320" y="2957"/>
                  </a:lnTo>
                  <a:lnTo>
                    <a:pt x="3287" y="2924"/>
                  </a:lnTo>
                  <a:lnTo>
                    <a:pt x="3255" y="2891"/>
                  </a:lnTo>
                  <a:lnTo>
                    <a:pt x="3241" y="2875"/>
                  </a:lnTo>
                  <a:lnTo>
                    <a:pt x="3228" y="2858"/>
                  </a:lnTo>
                  <a:lnTo>
                    <a:pt x="3216" y="2840"/>
                  </a:lnTo>
                  <a:lnTo>
                    <a:pt x="3203" y="2822"/>
                  </a:lnTo>
                  <a:lnTo>
                    <a:pt x="3192" y="2805"/>
                  </a:lnTo>
                  <a:lnTo>
                    <a:pt x="3182" y="2788"/>
                  </a:lnTo>
                  <a:lnTo>
                    <a:pt x="3174" y="2769"/>
                  </a:lnTo>
                  <a:lnTo>
                    <a:pt x="3166" y="2751"/>
                  </a:lnTo>
                  <a:lnTo>
                    <a:pt x="3160" y="2733"/>
                  </a:lnTo>
                  <a:lnTo>
                    <a:pt x="3154" y="2715"/>
                  </a:lnTo>
                  <a:lnTo>
                    <a:pt x="3151" y="2696"/>
                  </a:lnTo>
                  <a:lnTo>
                    <a:pt x="3147" y="2677"/>
                  </a:lnTo>
                  <a:lnTo>
                    <a:pt x="3144" y="2659"/>
                  </a:lnTo>
                  <a:lnTo>
                    <a:pt x="3144" y="2641"/>
                  </a:lnTo>
                  <a:lnTo>
                    <a:pt x="3144" y="2621"/>
                  </a:lnTo>
                  <a:lnTo>
                    <a:pt x="3147" y="2603"/>
                  </a:lnTo>
                  <a:lnTo>
                    <a:pt x="3151" y="2584"/>
                  </a:lnTo>
                  <a:lnTo>
                    <a:pt x="3154" y="2566"/>
                  </a:lnTo>
                  <a:lnTo>
                    <a:pt x="3160" y="2547"/>
                  </a:lnTo>
                  <a:lnTo>
                    <a:pt x="3166" y="2529"/>
                  </a:lnTo>
                  <a:lnTo>
                    <a:pt x="3174" y="2511"/>
                  </a:lnTo>
                  <a:lnTo>
                    <a:pt x="3182" y="2494"/>
                  </a:lnTo>
                  <a:lnTo>
                    <a:pt x="3192" y="2475"/>
                  </a:lnTo>
                  <a:lnTo>
                    <a:pt x="3203" y="2458"/>
                  </a:lnTo>
                  <a:lnTo>
                    <a:pt x="3216" y="2441"/>
                  </a:lnTo>
                  <a:lnTo>
                    <a:pt x="3228" y="2424"/>
                  </a:lnTo>
                  <a:lnTo>
                    <a:pt x="3241" y="2407"/>
                  </a:lnTo>
                  <a:lnTo>
                    <a:pt x="3255" y="2389"/>
                  </a:lnTo>
                  <a:lnTo>
                    <a:pt x="3287" y="2356"/>
                  </a:lnTo>
                  <a:lnTo>
                    <a:pt x="3320" y="2324"/>
                  </a:lnTo>
                  <a:lnTo>
                    <a:pt x="3356" y="2293"/>
                  </a:lnTo>
                  <a:lnTo>
                    <a:pt x="3396" y="2262"/>
                  </a:lnTo>
                  <a:lnTo>
                    <a:pt x="3436" y="2232"/>
                  </a:lnTo>
                  <a:lnTo>
                    <a:pt x="3479" y="2203"/>
                  </a:lnTo>
                  <a:lnTo>
                    <a:pt x="3523" y="2176"/>
                  </a:lnTo>
                  <a:lnTo>
                    <a:pt x="3569" y="2149"/>
                  </a:lnTo>
                  <a:lnTo>
                    <a:pt x="3615" y="2125"/>
                  </a:lnTo>
                  <a:lnTo>
                    <a:pt x="3662" y="2100"/>
                  </a:lnTo>
                  <a:lnTo>
                    <a:pt x="3708" y="2077"/>
                  </a:lnTo>
                  <a:lnTo>
                    <a:pt x="3756" y="2056"/>
                  </a:lnTo>
                  <a:lnTo>
                    <a:pt x="3804" y="2035"/>
                  </a:lnTo>
                  <a:lnTo>
                    <a:pt x="3850" y="2015"/>
                  </a:lnTo>
                  <a:lnTo>
                    <a:pt x="3896" y="1998"/>
                  </a:lnTo>
                  <a:lnTo>
                    <a:pt x="3940" y="1982"/>
                  </a:lnTo>
                  <a:lnTo>
                    <a:pt x="3984" y="1968"/>
                  </a:lnTo>
                  <a:lnTo>
                    <a:pt x="4026" y="1954"/>
                  </a:lnTo>
                  <a:lnTo>
                    <a:pt x="4065" y="1943"/>
                  </a:lnTo>
                  <a:lnTo>
                    <a:pt x="4103" y="1933"/>
                  </a:lnTo>
                  <a:lnTo>
                    <a:pt x="4139" y="1925"/>
                  </a:lnTo>
                  <a:lnTo>
                    <a:pt x="4170" y="1919"/>
                  </a:lnTo>
                  <a:lnTo>
                    <a:pt x="4200" y="1914"/>
                  </a:lnTo>
                  <a:lnTo>
                    <a:pt x="4226" y="1911"/>
                  </a:lnTo>
                  <a:lnTo>
                    <a:pt x="4248" y="1910"/>
                  </a:lnTo>
                  <a:lnTo>
                    <a:pt x="4268" y="1911"/>
                  </a:lnTo>
                  <a:lnTo>
                    <a:pt x="4288" y="1914"/>
                  </a:lnTo>
                  <a:lnTo>
                    <a:pt x="4308" y="1919"/>
                  </a:lnTo>
                  <a:lnTo>
                    <a:pt x="4327" y="1925"/>
                  </a:lnTo>
                  <a:lnTo>
                    <a:pt x="4347" y="1933"/>
                  </a:lnTo>
                  <a:lnTo>
                    <a:pt x="4365" y="1943"/>
                  </a:lnTo>
                  <a:lnTo>
                    <a:pt x="4384" y="1954"/>
                  </a:lnTo>
                  <a:lnTo>
                    <a:pt x="4401" y="1968"/>
                  </a:lnTo>
                  <a:lnTo>
                    <a:pt x="4418" y="1982"/>
                  </a:lnTo>
                  <a:lnTo>
                    <a:pt x="4435" y="1998"/>
                  </a:lnTo>
                  <a:lnTo>
                    <a:pt x="4452" y="2015"/>
                  </a:lnTo>
                  <a:lnTo>
                    <a:pt x="4468" y="2035"/>
                  </a:lnTo>
                  <a:lnTo>
                    <a:pt x="4483" y="2056"/>
                  </a:lnTo>
                  <a:lnTo>
                    <a:pt x="4498" y="2077"/>
                  </a:lnTo>
                  <a:lnTo>
                    <a:pt x="4512" y="2100"/>
                  </a:lnTo>
                  <a:lnTo>
                    <a:pt x="4526" y="2125"/>
                  </a:lnTo>
                  <a:lnTo>
                    <a:pt x="4539" y="2149"/>
                  </a:lnTo>
                  <a:lnTo>
                    <a:pt x="4552" y="2176"/>
                  </a:lnTo>
                  <a:lnTo>
                    <a:pt x="4563" y="2203"/>
                  </a:lnTo>
                  <a:lnTo>
                    <a:pt x="4574" y="2232"/>
                  </a:lnTo>
                  <a:lnTo>
                    <a:pt x="4583" y="2262"/>
                  </a:lnTo>
                  <a:lnTo>
                    <a:pt x="4593" y="2293"/>
                  </a:lnTo>
                  <a:lnTo>
                    <a:pt x="4602" y="2324"/>
                  </a:lnTo>
                  <a:lnTo>
                    <a:pt x="4610" y="2356"/>
                  </a:lnTo>
                  <a:lnTo>
                    <a:pt x="4617" y="2389"/>
                  </a:lnTo>
                  <a:lnTo>
                    <a:pt x="4623" y="2424"/>
                  </a:lnTo>
                  <a:lnTo>
                    <a:pt x="4629" y="2458"/>
                  </a:lnTo>
                  <a:lnTo>
                    <a:pt x="4633" y="2494"/>
                  </a:lnTo>
                  <a:lnTo>
                    <a:pt x="4636" y="2529"/>
                  </a:lnTo>
                  <a:lnTo>
                    <a:pt x="4639" y="2566"/>
                  </a:lnTo>
                  <a:lnTo>
                    <a:pt x="4640" y="2603"/>
                  </a:lnTo>
                  <a:lnTo>
                    <a:pt x="4641" y="2641"/>
                  </a:lnTo>
                  <a:close/>
                  <a:moveTo>
                    <a:pt x="2644" y="644"/>
                  </a:moveTo>
                  <a:lnTo>
                    <a:pt x="2644" y="644"/>
                  </a:lnTo>
                  <a:lnTo>
                    <a:pt x="2681" y="644"/>
                  </a:lnTo>
                  <a:lnTo>
                    <a:pt x="2719" y="646"/>
                  </a:lnTo>
                  <a:lnTo>
                    <a:pt x="2756" y="649"/>
                  </a:lnTo>
                  <a:lnTo>
                    <a:pt x="2791" y="652"/>
                  </a:lnTo>
                  <a:lnTo>
                    <a:pt x="2827" y="656"/>
                  </a:lnTo>
                  <a:lnTo>
                    <a:pt x="2861" y="662"/>
                  </a:lnTo>
                  <a:lnTo>
                    <a:pt x="2896" y="668"/>
                  </a:lnTo>
                  <a:lnTo>
                    <a:pt x="2929" y="674"/>
                  </a:lnTo>
                  <a:lnTo>
                    <a:pt x="2961" y="683"/>
                  </a:lnTo>
                  <a:lnTo>
                    <a:pt x="2992" y="692"/>
                  </a:lnTo>
                  <a:lnTo>
                    <a:pt x="3023" y="701"/>
                  </a:lnTo>
                  <a:lnTo>
                    <a:pt x="3052" y="711"/>
                  </a:lnTo>
                  <a:lnTo>
                    <a:pt x="3081" y="722"/>
                  </a:lnTo>
                  <a:lnTo>
                    <a:pt x="3109" y="733"/>
                  </a:lnTo>
                  <a:lnTo>
                    <a:pt x="3136" y="747"/>
                  </a:lnTo>
                  <a:lnTo>
                    <a:pt x="3160" y="759"/>
                  </a:lnTo>
                  <a:lnTo>
                    <a:pt x="3185" y="773"/>
                  </a:lnTo>
                  <a:lnTo>
                    <a:pt x="3208" y="787"/>
                  </a:lnTo>
                  <a:lnTo>
                    <a:pt x="3229" y="802"/>
                  </a:lnTo>
                  <a:lnTo>
                    <a:pt x="3250" y="818"/>
                  </a:lnTo>
                  <a:lnTo>
                    <a:pt x="3268" y="834"/>
                  </a:lnTo>
                  <a:lnTo>
                    <a:pt x="3287" y="850"/>
                  </a:lnTo>
                  <a:lnTo>
                    <a:pt x="3303" y="867"/>
                  </a:lnTo>
                  <a:lnTo>
                    <a:pt x="3317" y="884"/>
                  </a:lnTo>
                  <a:lnTo>
                    <a:pt x="3331" y="902"/>
                  </a:lnTo>
                  <a:lnTo>
                    <a:pt x="3342" y="921"/>
                  </a:lnTo>
                  <a:lnTo>
                    <a:pt x="3352" y="939"/>
                  </a:lnTo>
                  <a:lnTo>
                    <a:pt x="3360" y="958"/>
                  </a:lnTo>
                  <a:lnTo>
                    <a:pt x="3366" y="977"/>
                  </a:lnTo>
                  <a:lnTo>
                    <a:pt x="3371" y="997"/>
                  </a:lnTo>
                  <a:lnTo>
                    <a:pt x="3374" y="1016"/>
                  </a:lnTo>
                  <a:lnTo>
                    <a:pt x="3375" y="1037"/>
                  </a:lnTo>
                  <a:lnTo>
                    <a:pt x="3374" y="1059"/>
                  </a:lnTo>
                  <a:lnTo>
                    <a:pt x="3371" y="1085"/>
                  </a:lnTo>
                  <a:lnTo>
                    <a:pt x="3366" y="1115"/>
                  </a:lnTo>
                  <a:lnTo>
                    <a:pt x="3360" y="1148"/>
                  </a:lnTo>
                  <a:lnTo>
                    <a:pt x="3352" y="1182"/>
                  </a:lnTo>
                  <a:lnTo>
                    <a:pt x="3342" y="1220"/>
                  </a:lnTo>
                  <a:lnTo>
                    <a:pt x="3331" y="1259"/>
                  </a:lnTo>
                  <a:lnTo>
                    <a:pt x="3317" y="1301"/>
                  </a:lnTo>
                  <a:lnTo>
                    <a:pt x="3303" y="1345"/>
                  </a:lnTo>
                  <a:lnTo>
                    <a:pt x="3287" y="1389"/>
                  </a:lnTo>
                  <a:lnTo>
                    <a:pt x="3268" y="1436"/>
                  </a:lnTo>
                  <a:lnTo>
                    <a:pt x="3250" y="1482"/>
                  </a:lnTo>
                  <a:lnTo>
                    <a:pt x="3229" y="1529"/>
                  </a:lnTo>
                  <a:lnTo>
                    <a:pt x="3208" y="1577"/>
                  </a:lnTo>
                  <a:lnTo>
                    <a:pt x="3185" y="1624"/>
                  </a:lnTo>
                  <a:lnTo>
                    <a:pt x="3160" y="1671"/>
                  </a:lnTo>
                  <a:lnTo>
                    <a:pt x="3136" y="1718"/>
                  </a:lnTo>
                  <a:lnTo>
                    <a:pt x="3109" y="1763"/>
                  </a:lnTo>
                  <a:lnTo>
                    <a:pt x="3081" y="1807"/>
                  </a:lnTo>
                  <a:lnTo>
                    <a:pt x="3052" y="1850"/>
                  </a:lnTo>
                  <a:lnTo>
                    <a:pt x="3023" y="1890"/>
                  </a:lnTo>
                  <a:lnTo>
                    <a:pt x="2992" y="1930"/>
                  </a:lnTo>
                  <a:lnTo>
                    <a:pt x="2961" y="1965"/>
                  </a:lnTo>
                  <a:lnTo>
                    <a:pt x="2929" y="2000"/>
                  </a:lnTo>
                  <a:lnTo>
                    <a:pt x="2896" y="2030"/>
                  </a:lnTo>
                  <a:lnTo>
                    <a:pt x="2878" y="2045"/>
                  </a:lnTo>
                  <a:lnTo>
                    <a:pt x="2861" y="2058"/>
                  </a:lnTo>
                  <a:lnTo>
                    <a:pt x="2844" y="2071"/>
                  </a:lnTo>
                  <a:lnTo>
                    <a:pt x="2827" y="2083"/>
                  </a:lnTo>
                  <a:lnTo>
                    <a:pt x="2809" y="2094"/>
                  </a:lnTo>
                  <a:lnTo>
                    <a:pt x="2791" y="2104"/>
                  </a:lnTo>
                  <a:lnTo>
                    <a:pt x="2773" y="2112"/>
                  </a:lnTo>
                  <a:lnTo>
                    <a:pt x="2756" y="2120"/>
                  </a:lnTo>
                  <a:lnTo>
                    <a:pt x="2737" y="2126"/>
                  </a:lnTo>
                  <a:lnTo>
                    <a:pt x="2719" y="2132"/>
                  </a:lnTo>
                  <a:lnTo>
                    <a:pt x="2701" y="2136"/>
                  </a:lnTo>
                  <a:lnTo>
                    <a:pt x="2681" y="2139"/>
                  </a:lnTo>
                  <a:lnTo>
                    <a:pt x="2663" y="2141"/>
                  </a:lnTo>
                  <a:lnTo>
                    <a:pt x="2644" y="2142"/>
                  </a:lnTo>
                  <a:lnTo>
                    <a:pt x="2625" y="2141"/>
                  </a:lnTo>
                  <a:lnTo>
                    <a:pt x="2606" y="2139"/>
                  </a:lnTo>
                  <a:lnTo>
                    <a:pt x="2588" y="2136"/>
                  </a:lnTo>
                  <a:lnTo>
                    <a:pt x="2570" y="2132"/>
                  </a:lnTo>
                  <a:lnTo>
                    <a:pt x="2551" y="2126"/>
                  </a:lnTo>
                  <a:lnTo>
                    <a:pt x="2533" y="2120"/>
                  </a:lnTo>
                  <a:lnTo>
                    <a:pt x="2514" y="2112"/>
                  </a:lnTo>
                  <a:lnTo>
                    <a:pt x="2497" y="2104"/>
                  </a:lnTo>
                  <a:lnTo>
                    <a:pt x="2479" y="2094"/>
                  </a:lnTo>
                  <a:lnTo>
                    <a:pt x="2462" y="2083"/>
                  </a:lnTo>
                  <a:lnTo>
                    <a:pt x="2444" y="2071"/>
                  </a:lnTo>
                  <a:lnTo>
                    <a:pt x="2427" y="2058"/>
                  </a:lnTo>
                  <a:lnTo>
                    <a:pt x="2410" y="2045"/>
                  </a:lnTo>
                  <a:lnTo>
                    <a:pt x="2393" y="2030"/>
                  </a:lnTo>
                  <a:lnTo>
                    <a:pt x="2360" y="2000"/>
                  </a:lnTo>
                  <a:lnTo>
                    <a:pt x="2328" y="1965"/>
                  </a:lnTo>
                  <a:lnTo>
                    <a:pt x="2296" y="1930"/>
                  </a:lnTo>
                  <a:lnTo>
                    <a:pt x="2266" y="1890"/>
                  </a:lnTo>
                  <a:lnTo>
                    <a:pt x="2236" y="1850"/>
                  </a:lnTo>
                  <a:lnTo>
                    <a:pt x="2208" y="1807"/>
                  </a:lnTo>
                  <a:lnTo>
                    <a:pt x="2180" y="1763"/>
                  </a:lnTo>
                  <a:lnTo>
                    <a:pt x="2154" y="1718"/>
                  </a:lnTo>
                  <a:lnTo>
                    <a:pt x="2128" y="1671"/>
                  </a:lnTo>
                  <a:lnTo>
                    <a:pt x="2104" y="1624"/>
                  </a:lnTo>
                  <a:lnTo>
                    <a:pt x="2082" y="1577"/>
                  </a:lnTo>
                  <a:lnTo>
                    <a:pt x="2060" y="1529"/>
                  </a:lnTo>
                  <a:lnTo>
                    <a:pt x="2039" y="1482"/>
                  </a:lnTo>
                  <a:lnTo>
                    <a:pt x="2020" y="1436"/>
                  </a:lnTo>
                  <a:lnTo>
                    <a:pt x="2003" y="1389"/>
                  </a:lnTo>
                  <a:lnTo>
                    <a:pt x="1986" y="1345"/>
                  </a:lnTo>
                  <a:lnTo>
                    <a:pt x="1973" y="1301"/>
                  </a:lnTo>
                  <a:lnTo>
                    <a:pt x="1959" y="1259"/>
                  </a:lnTo>
                  <a:lnTo>
                    <a:pt x="1948" y="1220"/>
                  </a:lnTo>
                  <a:lnTo>
                    <a:pt x="1938" y="1182"/>
                  </a:lnTo>
                  <a:lnTo>
                    <a:pt x="1930" y="1148"/>
                  </a:lnTo>
                  <a:lnTo>
                    <a:pt x="1924" y="1115"/>
                  </a:lnTo>
                  <a:lnTo>
                    <a:pt x="1919" y="1085"/>
                  </a:lnTo>
                  <a:lnTo>
                    <a:pt x="1916" y="1059"/>
                  </a:lnTo>
                  <a:lnTo>
                    <a:pt x="1915" y="1037"/>
                  </a:lnTo>
                  <a:lnTo>
                    <a:pt x="1916" y="1016"/>
                  </a:lnTo>
                  <a:lnTo>
                    <a:pt x="1919" y="997"/>
                  </a:lnTo>
                  <a:lnTo>
                    <a:pt x="1924" y="977"/>
                  </a:lnTo>
                  <a:lnTo>
                    <a:pt x="1930" y="958"/>
                  </a:lnTo>
                  <a:lnTo>
                    <a:pt x="1938" y="939"/>
                  </a:lnTo>
                  <a:lnTo>
                    <a:pt x="1948" y="921"/>
                  </a:lnTo>
                  <a:lnTo>
                    <a:pt x="1959" y="902"/>
                  </a:lnTo>
                  <a:lnTo>
                    <a:pt x="1973" y="884"/>
                  </a:lnTo>
                  <a:lnTo>
                    <a:pt x="1986" y="867"/>
                  </a:lnTo>
                  <a:lnTo>
                    <a:pt x="2003" y="850"/>
                  </a:lnTo>
                  <a:lnTo>
                    <a:pt x="2020" y="834"/>
                  </a:lnTo>
                  <a:lnTo>
                    <a:pt x="2039" y="818"/>
                  </a:lnTo>
                  <a:lnTo>
                    <a:pt x="2060" y="802"/>
                  </a:lnTo>
                  <a:lnTo>
                    <a:pt x="2082" y="787"/>
                  </a:lnTo>
                  <a:lnTo>
                    <a:pt x="2104" y="773"/>
                  </a:lnTo>
                  <a:lnTo>
                    <a:pt x="2128" y="759"/>
                  </a:lnTo>
                  <a:lnTo>
                    <a:pt x="2154" y="747"/>
                  </a:lnTo>
                  <a:lnTo>
                    <a:pt x="2180" y="733"/>
                  </a:lnTo>
                  <a:lnTo>
                    <a:pt x="2208" y="722"/>
                  </a:lnTo>
                  <a:lnTo>
                    <a:pt x="2236" y="711"/>
                  </a:lnTo>
                  <a:lnTo>
                    <a:pt x="2266" y="701"/>
                  </a:lnTo>
                  <a:lnTo>
                    <a:pt x="2296" y="692"/>
                  </a:lnTo>
                  <a:lnTo>
                    <a:pt x="2328" y="683"/>
                  </a:lnTo>
                  <a:lnTo>
                    <a:pt x="2360" y="674"/>
                  </a:lnTo>
                  <a:lnTo>
                    <a:pt x="2393" y="668"/>
                  </a:lnTo>
                  <a:lnTo>
                    <a:pt x="2427" y="662"/>
                  </a:lnTo>
                  <a:lnTo>
                    <a:pt x="2462" y="656"/>
                  </a:lnTo>
                  <a:lnTo>
                    <a:pt x="2497" y="652"/>
                  </a:lnTo>
                  <a:lnTo>
                    <a:pt x="2533" y="649"/>
                  </a:lnTo>
                  <a:lnTo>
                    <a:pt x="2570" y="646"/>
                  </a:lnTo>
                  <a:lnTo>
                    <a:pt x="2606" y="644"/>
                  </a:lnTo>
                  <a:lnTo>
                    <a:pt x="2644" y="644"/>
                  </a:lnTo>
                  <a:close/>
                  <a:moveTo>
                    <a:pt x="649" y="2641"/>
                  </a:moveTo>
                  <a:lnTo>
                    <a:pt x="649" y="2641"/>
                  </a:lnTo>
                  <a:lnTo>
                    <a:pt x="649" y="2603"/>
                  </a:lnTo>
                  <a:lnTo>
                    <a:pt x="650" y="2566"/>
                  </a:lnTo>
                  <a:lnTo>
                    <a:pt x="652" y="2529"/>
                  </a:lnTo>
                  <a:lnTo>
                    <a:pt x="656" y="2494"/>
                  </a:lnTo>
                  <a:lnTo>
                    <a:pt x="661" y="2458"/>
                  </a:lnTo>
                  <a:lnTo>
                    <a:pt x="666" y="2424"/>
                  </a:lnTo>
                  <a:lnTo>
                    <a:pt x="672" y="2389"/>
                  </a:lnTo>
                  <a:lnTo>
                    <a:pt x="679" y="2356"/>
                  </a:lnTo>
                  <a:lnTo>
                    <a:pt x="687" y="2324"/>
                  </a:lnTo>
                  <a:lnTo>
                    <a:pt x="695" y="2293"/>
                  </a:lnTo>
                  <a:lnTo>
                    <a:pt x="705" y="2262"/>
                  </a:lnTo>
                  <a:lnTo>
                    <a:pt x="715" y="2232"/>
                  </a:lnTo>
                  <a:lnTo>
                    <a:pt x="726" y="2203"/>
                  </a:lnTo>
                  <a:lnTo>
                    <a:pt x="738" y="2176"/>
                  </a:lnTo>
                  <a:lnTo>
                    <a:pt x="750" y="2149"/>
                  </a:lnTo>
                  <a:lnTo>
                    <a:pt x="764" y="2125"/>
                  </a:lnTo>
                  <a:lnTo>
                    <a:pt x="777" y="2100"/>
                  </a:lnTo>
                  <a:lnTo>
                    <a:pt x="791" y="2077"/>
                  </a:lnTo>
                  <a:lnTo>
                    <a:pt x="806" y="2056"/>
                  </a:lnTo>
                  <a:lnTo>
                    <a:pt x="822" y="2035"/>
                  </a:lnTo>
                  <a:lnTo>
                    <a:pt x="837" y="2015"/>
                  </a:lnTo>
                  <a:lnTo>
                    <a:pt x="853" y="1998"/>
                  </a:lnTo>
                  <a:lnTo>
                    <a:pt x="871" y="1982"/>
                  </a:lnTo>
                  <a:lnTo>
                    <a:pt x="889" y="1968"/>
                  </a:lnTo>
                  <a:lnTo>
                    <a:pt x="906" y="1954"/>
                  </a:lnTo>
                  <a:lnTo>
                    <a:pt x="925" y="1943"/>
                  </a:lnTo>
                  <a:lnTo>
                    <a:pt x="943" y="1933"/>
                  </a:lnTo>
                  <a:lnTo>
                    <a:pt x="963" y="1925"/>
                  </a:lnTo>
                  <a:lnTo>
                    <a:pt x="982" y="1919"/>
                  </a:lnTo>
                  <a:lnTo>
                    <a:pt x="1002" y="1914"/>
                  </a:lnTo>
                  <a:lnTo>
                    <a:pt x="1021" y="1911"/>
                  </a:lnTo>
                  <a:lnTo>
                    <a:pt x="1042" y="1910"/>
                  </a:lnTo>
                  <a:lnTo>
                    <a:pt x="1064" y="1911"/>
                  </a:lnTo>
                  <a:lnTo>
                    <a:pt x="1090" y="1914"/>
                  </a:lnTo>
                  <a:lnTo>
                    <a:pt x="1119" y="1919"/>
                  </a:lnTo>
                  <a:lnTo>
                    <a:pt x="1151" y="1925"/>
                  </a:lnTo>
                  <a:lnTo>
                    <a:pt x="1187" y="1933"/>
                  </a:lnTo>
                  <a:lnTo>
                    <a:pt x="1224" y="1943"/>
                  </a:lnTo>
                  <a:lnTo>
                    <a:pt x="1264" y="1954"/>
                  </a:lnTo>
                  <a:lnTo>
                    <a:pt x="1306" y="1968"/>
                  </a:lnTo>
                  <a:lnTo>
                    <a:pt x="1349" y="1982"/>
                  </a:lnTo>
                  <a:lnTo>
                    <a:pt x="1394" y="1998"/>
                  </a:lnTo>
                  <a:lnTo>
                    <a:pt x="1439" y="2015"/>
                  </a:lnTo>
                  <a:lnTo>
                    <a:pt x="1486" y="2035"/>
                  </a:lnTo>
                  <a:lnTo>
                    <a:pt x="1534" y="2056"/>
                  </a:lnTo>
                  <a:lnTo>
                    <a:pt x="1580" y="2077"/>
                  </a:lnTo>
                  <a:lnTo>
                    <a:pt x="1628" y="2100"/>
                  </a:lnTo>
                  <a:lnTo>
                    <a:pt x="1675" y="2125"/>
                  </a:lnTo>
                  <a:lnTo>
                    <a:pt x="1721" y="2149"/>
                  </a:lnTo>
                  <a:lnTo>
                    <a:pt x="1767" y="2176"/>
                  </a:lnTo>
                  <a:lnTo>
                    <a:pt x="1811" y="2203"/>
                  </a:lnTo>
                  <a:lnTo>
                    <a:pt x="1854" y="2232"/>
                  </a:lnTo>
                  <a:lnTo>
                    <a:pt x="1894" y="2262"/>
                  </a:lnTo>
                  <a:lnTo>
                    <a:pt x="1933" y="2293"/>
                  </a:lnTo>
                  <a:lnTo>
                    <a:pt x="1970" y="2324"/>
                  </a:lnTo>
                  <a:lnTo>
                    <a:pt x="2003" y="2356"/>
                  </a:lnTo>
                  <a:lnTo>
                    <a:pt x="2035" y="2389"/>
                  </a:lnTo>
                  <a:lnTo>
                    <a:pt x="2049" y="2407"/>
                  </a:lnTo>
                  <a:lnTo>
                    <a:pt x="2062" y="2424"/>
                  </a:lnTo>
                  <a:lnTo>
                    <a:pt x="2074" y="2441"/>
                  </a:lnTo>
                  <a:lnTo>
                    <a:pt x="2087" y="2458"/>
                  </a:lnTo>
                  <a:lnTo>
                    <a:pt x="2098" y="2475"/>
                  </a:lnTo>
                  <a:lnTo>
                    <a:pt x="2107" y="2494"/>
                  </a:lnTo>
                  <a:lnTo>
                    <a:pt x="2116" y="2511"/>
                  </a:lnTo>
                  <a:lnTo>
                    <a:pt x="2123" y="2529"/>
                  </a:lnTo>
                  <a:lnTo>
                    <a:pt x="2129" y="2547"/>
                  </a:lnTo>
                  <a:lnTo>
                    <a:pt x="2136" y="2566"/>
                  </a:lnTo>
                  <a:lnTo>
                    <a:pt x="2139" y="2584"/>
                  </a:lnTo>
                  <a:lnTo>
                    <a:pt x="2143" y="2603"/>
                  </a:lnTo>
                  <a:lnTo>
                    <a:pt x="2145" y="2621"/>
                  </a:lnTo>
                  <a:lnTo>
                    <a:pt x="2145" y="2641"/>
                  </a:lnTo>
                  <a:lnTo>
                    <a:pt x="2145" y="2659"/>
                  </a:lnTo>
                  <a:lnTo>
                    <a:pt x="2143" y="2677"/>
                  </a:lnTo>
                  <a:lnTo>
                    <a:pt x="2139" y="2696"/>
                  </a:lnTo>
                  <a:lnTo>
                    <a:pt x="2136" y="2715"/>
                  </a:lnTo>
                  <a:lnTo>
                    <a:pt x="2129" y="2733"/>
                  </a:lnTo>
                  <a:lnTo>
                    <a:pt x="2123" y="2751"/>
                  </a:lnTo>
                  <a:lnTo>
                    <a:pt x="2116" y="2769"/>
                  </a:lnTo>
                  <a:lnTo>
                    <a:pt x="2107" y="2788"/>
                  </a:lnTo>
                  <a:lnTo>
                    <a:pt x="2098" y="2805"/>
                  </a:lnTo>
                  <a:lnTo>
                    <a:pt x="2087" y="2822"/>
                  </a:lnTo>
                  <a:lnTo>
                    <a:pt x="2074" y="2840"/>
                  </a:lnTo>
                  <a:lnTo>
                    <a:pt x="2062" y="2858"/>
                  </a:lnTo>
                  <a:lnTo>
                    <a:pt x="2049" y="2875"/>
                  </a:lnTo>
                  <a:lnTo>
                    <a:pt x="2035" y="2891"/>
                  </a:lnTo>
                  <a:lnTo>
                    <a:pt x="2003" y="2924"/>
                  </a:lnTo>
                  <a:lnTo>
                    <a:pt x="1970" y="2957"/>
                  </a:lnTo>
                  <a:lnTo>
                    <a:pt x="1933" y="2989"/>
                  </a:lnTo>
                  <a:lnTo>
                    <a:pt x="1894" y="3019"/>
                  </a:lnTo>
                  <a:lnTo>
                    <a:pt x="1854" y="3049"/>
                  </a:lnTo>
                  <a:lnTo>
                    <a:pt x="1811" y="3077"/>
                  </a:lnTo>
                  <a:lnTo>
                    <a:pt x="1767" y="3105"/>
                  </a:lnTo>
                  <a:lnTo>
                    <a:pt x="1721" y="3131"/>
                  </a:lnTo>
                  <a:lnTo>
                    <a:pt x="1675" y="3157"/>
                  </a:lnTo>
                  <a:lnTo>
                    <a:pt x="1628" y="3181"/>
                  </a:lnTo>
                  <a:lnTo>
                    <a:pt x="1580" y="3203"/>
                  </a:lnTo>
                  <a:lnTo>
                    <a:pt x="1534" y="3225"/>
                  </a:lnTo>
                  <a:lnTo>
                    <a:pt x="1486" y="3246"/>
                  </a:lnTo>
                  <a:lnTo>
                    <a:pt x="1439" y="3265"/>
                  </a:lnTo>
                  <a:lnTo>
                    <a:pt x="1394" y="3283"/>
                  </a:lnTo>
                  <a:lnTo>
                    <a:pt x="1349" y="3299"/>
                  </a:lnTo>
                  <a:lnTo>
                    <a:pt x="1306" y="3314"/>
                  </a:lnTo>
                  <a:lnTo>
                    <a:pt x="1264" y="3326"/>
                  </a:lnTo>
                  <a:lnTo>
                    <a:pt x="1224" y="3338"/>
                  </a:lnTo>
                  <a:lnTo>
                    <a:pt x="1187" y="3348"/>
                  </a:lnTo>
                  <a:lnTo>
                    <a:pt x="1151" y="3355"/>
                  </a:lnTo>
                  <a:lnTo>
                    <a:pt x="1119" y="3363"/>
                  </a:lnTo>
                  <a:lnTo>
                    <a:pt x="1090" y="3368"/>
                  </a:lnTo>
                  <a:lnTo>
                    <a:pt x="1064" y="3370"/>
                  </a:lnTo>
                  <a:lnTo>
                    <a:pt x="1042" y="3371"/>
                  </a:lnTo>
                  <a:lnTo>
                    <a:pt x="1021" y="3370"/>
                  </a:lnTo>
                  <a:lnTo>
                    <a:pt x="1002" y="3368"/>
                  </a:lnTo>
                  <a:lnTo>
                    <a:pt x="982" y="3363"/>
                  </a:lnTo>
                  <a:lnTo>
                    <a:pt x="963" y="3355"/>
                  </a:lnTo>
                  <a:lnTo>
                    <a:pt x="943" y="3348"/>
                  </a:lnTo>
                  <a:lnTo>
                    <a:pt x="925" y="3338"/>
                  </a:lnTo>
                  <a:lnTo>
                    <a:pt x="906" y="3326"/>
                  </a:lnTo>
                  <a:lnTo>
                    <a:pt x="889" y="3314"/>
                  </a:lnTo>
                  <a:lnTo>
                    <a:pt x="871" y="3299"/>
                  </a:lnTo>
                  <a:lnTo>
                    <a:pt x="853" y="3283"/>
                  </a:lnTo>
                  <a:lnTo>
                    <a:pt x="837" y="3265"/>
                  </a:lnTo>
                  <a:lnTo>
                    <a:pt x="822" y="3246"/>
                  </a:lnTo>
                  <a:lnTo>
                    <a:pt x="806" y="3225"/>
                  </a:lnTo>
                  <a:lnTo>
                    <a:pt x="791" y="3203"/>
                  </a:lnTo>
                  <a:lnTo>
                    <a:pt x="777" y="3181"/>
                  </a:lnTo>
                  <a:lnTo>
                    <a:pt x="764" y="3157"/>
                  </a:lnTo>
                  <a:lnTo>
                    <a:pt x="750" y="3131"/>
                  </a:lnTo>
                  <a:lnTo>
                    <a:pt x="738" y="3105"/>
                  </a:lnTo>
                  <a:lnTo>
                    <a:pt x="726" y="3077"/>
                  </a:lnTo>
                  <a:lnTo>
                    <a:pt x="715" y="3049"/>
                  </a:lnTo>
                  <a:lnTo>
                    <a:pt x="705" y="3019"/>
                  </a:lnTo>
                  <a:lnTo>
                    <a:pt x="695" y="2989"/>
                  </a:lnTo>
                  <a:lnTo>
                    <a:pt x="687" y="2957"/>
                  </a:lnTo>
                  <a:lnTo>
                    <a:pt x="679" y="2924"/>
                  </a:lnTo>
                  <a:lnTo>
                    <a:pt x="672" y="2891"/>
                  </a:lnTo>
                  <a:lnTo>
                    <a:pt x="666" y="2858"/>
                  </a:lnTo>
                  <a:lnTo>
                    <a:pt x="661" y="2822"/>
                  </a:lnTo>
                  <a:lnTo>
                    <a:pt x="656" y="2788"/>
                  </a:lnTo>
                  <a:lnTo>
                    <a:pt x="652" y="2751"/>
                  </a:lnTo>
                  <a:lnTo>
                    <a:pt x="650" y="2715"/>
                  </a:lnTo>
                  <a:lnTo>
                    <a:pt x="649" y="2677"/>
                  </a:lnTo>
                  <a:lnTo>
                    <a:pt x="649" y="2641"/>
                  </a:lnTo>
                  <a:close/>
                  <a:moveTo>
                    <a:pt x="1915" y="4244"/>
                  </a:moveTo>
                  <a:lnTo>
                    <a:pt x="1915" y="4244"/>
                  </a:lnTo>
                  <a:lnTo>
                    <a:pt x="1916" y="4222"/>
                  </a:lnTo>
                  <a:lnTo>
                    <a:pt x="1919" y="4196"/>
                  </a:lnTo>
                  <a:lnTo>
                    <a:pt x="1924" y="4167"/>
                  </a:lnTo>
                  <a:lnTo>
                    <a:pt x="1930" y="4134"/>
                  </a:lnTo>
                  <a:lnTo>
                    <a:pt x="1938" y="4099"/>
                  </a:lnTo>
                  <a:lnTo>
                    <a:pt x="1948" y="4061"/>
                  </a:lnTo>
                  <a:lnTo>
                    <a:pt x="1959" y="4022"/>
                  </a:lnTo>
                  <a:lnTo>
                    <a:pt x="1973" y="3980"/>
                  </a:lnTo>
                  <a:lnTo>
                    <a:pt x="1986" y="3936"/>
                  </a:lnTo>
                  <a:lnTo>
                    <a:pt x="2003" y="3892"/>
                  </a:lnTo>
                  <a:lnTo>
                    <a:pt x="2020" y="3846"/>
                  </a:lnTo>
                  <a:lnTo>
                    <a:pt x="2039" y="3799"/>
                  </a:lnTo>
                  <a:lnTo>
                    <a:pt x="2060" y="3752"/>
                  </a:lnTo>
                  <a:lnTo>
                    <a:pt x="2082" y="3705"/>
                  </a:lnTo>
                  <a:lnTo>
                    <a:pt x="2104" y="3658"/>
                  </a:lnTo>
                  <a:lnTo>
                    <a:pt x="2128" y="3610"/>
                  </a:lnTo>
                  <a:lnTo>
                    <a:pt x="2154" y="3564"/>
                  </a:lnTo>
                  <a:lnTo>
                    <a:pt x="2180" y="3518"/>
                  </a:lnTo>
                  <a:lnTo>
                    <a:pt x="2208" y="3474"/>
                  </a:lnTo>
                  <a:lnTo>
                    <a:pt x="2236" y="3433"/>
                  </a:lnTo>
                  <a:lnTo>
                    <a:pt x="2266" y="3391"/>
                  </a:lnTo>
                  <a:lnTo>
                    <a:pt x="2296" y="3353"/>
                  </a:lnTo>
                  <a:lnTo>
                    <a:pt x="2328" y="3316"/>
                  </a:lnTo>
                  <a:lnTo>
                    <a:pt x="2360" y="3282"/>
                  </a:lnTo>
                  <a:lnTo>
                    <a:pt x="2393" y="3251"/>
                  </a:lnTo>
                  <a:lnTo>
                    <a:pt x="2410" y="3236"/>
                  </a:lnTo>
                  <a:lnTo>
                    <a:pt x="2427" y="3223"/>
                  </a:lnTo>
                  <a:lnTo>
                    <a:pt x="2444" y="3211"/>
                  </a:lnTo>
                  <a:lnTo>
                    <a:pt x="2462" y="3198"/>
                  </a:lnTo>
                  <a:lnTo>
                    <a:pt x="2479" y="3189"/>
                  </a:lnTo>
                  <a:lnTo>
                    <a:pt x="2497" y="3179"/>
                  </a:lnTo>
                  <a:lnTo>
                    <a:pt x="2514" y="3170"/>
                  </a:lnTo>
                  <a:lnTo>
                    <a:pt x="2533" y="3162"/>
                  </a:lnTo>
                  <a:lnTo>
                    <a:pt x="2551" y="3155"/>
                  </a:lnTo>
                  <a:lnTo>
                    <a:pt x="2570" y="3149"/>
                  </a:lnTo>
                  <a:lnTo>
                    <a:pt x="2588" y="3146"/>
                  </a:lnTo>
                  <a:lnTo>
                    <a:pt x="2606" y="3142"/>
                  </a:lnTo>
                  <a:lnTo>
                    <a:pt x="2625" y="3141"/>
                  </a:lnTo>
                  <a:lnTo>
                    <a:pt x="2644" y="3140"/>
                  </a:lnTo>
                  <a:lnTo>
                    <a:pt x="2663" y="3141"/>
                  </a:lnTo>
                  <a:lnTo>
                    <a:pt x="2681" y="3142"/>
                  </a:lnTo>
                  <a:lnTo>
                    <a:pt x="2701" y="3146"/>
                  </a:lnTo>
                  <a:lnTo>
                    <a:pt x="2719" y="3149"/>
                  </a:lnTo>
                  <a:lnTo>
                    <a:pt x="2737" y="3155"/>
                  </a:lnTo>
                  <a:lnTo>
                    <a:pt x="2756" y="3162"/>
                  </a:lnTo>
                  <a:lnTo>
                    <a:pt x="2773" y="3170"/>
                  </a:lnTo>
                  <a:lnTo>
                    <a:pt x="2791" y="3179"/>
                  </a:lnTo>
                  <a:lnTo>
                    <a:pt x="2809" y="3189"/>
                  </a:lnTo>
                  <a:lnTo>
                    <a:pt x="2827" y="3198"/>
                  </a:lnTo>
                  <a:lnTo>
                    <a:pt x="2844" y="3211"/>
                  </a:lnTo>
                  <a:lnTo>
                    <a:pt x="2861" y="3223"/>
                  </a:lnTo>
                  <a:lnTo>
                    <a:pt x="2878" y="3236"/>
                  </a:lnTo>
                  <a:lnTo>
                    <a:pt x="2896" y="3251"/>
                  </a:lnTo>
                  <a:lnTo>
                    <a:pt x="2929" y="3282"/>
                  </a:lnTo>
                  <a:lnTo>
                    <a:pt x="2961" y="3316"/>
                  </a:lnTo>
                  <a:lnTo>
                    <a:pt x="2992" y="3353"/>
                  </a:lnTo>
                  <a:lnTo>
                    <a:pt x="3023" y="3391"/>
                  </a:lnTo>
                  <a:lnTo>
                    <a:pt x="3052" y="3433"/>
                  </a:lnTo>
                  <a:lnTo>
                    <a:pt x="3081" y="3474"/>
                  </a:lnTo>
                  <a:lnTo>
                    <a:pt x="3109" y="3518"/>
                  </a:lnTo>
                  <a:lnTo>
                    <a:pt x="3136" y="3564"/>
                  </a:lnTo>
                  <a:lnTo>
                    <a:pt x="3160" y="3610"/>
                  </a:lnTo>
                  <a:lnTo>
                    <a:pt x="3185" y="3658"/>
                  </a:lnTo>
                  <a:lnTo>
                    <a:pt x="3208" y="3705"/>
                  </a:lnTo>
                  <a:lnTo>
                    <a:pt x="3229" y="3752"/>
                  </a:lnTo>
                  <a:lnTo>
                    <a:pt x="3250" y="3799"/>
                  </a:lnTo>
                  <a:lnTo>
                    <a:pt x="3268" y="3846"/>
                  </a:lnTo>
                  <a:lnTo>
                    <a:pt x="3287" y="3892"/>
                  </a:lnTo>
                  <a:lnTo>
                    <a:pt x="3303" y="3936"/>
                  </a:lnTo>
                  <a:lnTo>
                    <a:pt x="3317" y="3980"/>
                  </a:lnTo>
                  <a:lnTo>
                    <a:pt x="3331" y="4022"/>
                  </a:lnTo>
                  <a:lnTo>
                    <a:pt x="3342" y="4061"/>
                  </a:lnTo>
                  <a:lnTo>
                    <a:pt x="3352" y="4099"/>
                  </a:lnTo>
                  <a:lnTo>
                    <a:pt x="3360" y="4134"/>
                  </a:lnTo>
                  <a:lnTo>
                    <a:pt x="3366" y="4167"/>
                  </a:lnTo>
                  <a:lnTo>
                    <a:pt x="3371" y="4196"/>
                  </a:lnTo>
                  <a:lnTo>
                    <a:pt x="3374" y="4222"/>
                  </a:lnTo>
                  <a:lnTo>
                    <a:pt x="3375" y="4244"/>
                  </a:lnTo>
                  <a:lnTo>
                    <a:pt x="3374" y="4264"/>
                  </a:lnTo>
                  <a:lnTo>
                    <a:pt x="3371" y="4284"/>
                  </a:lnTo>
                  <a:lnTo>
                    <a:pt x="3366" y="4304"/>
                  </a:lnTo>
                  <a:lnTo>
                    <a:pt x="3360" y="4324"/>
                  </a:lnTo>
                  <a:lnTo>
                    <a:pt x="3352" y="4342"/>
                  </a:lnTo>
                  <a:lnTo>
                    <a:pt x="3342" y="4360"/>
                  </a:lnTo>
                  <a:lnTo>
                    <a:pt x="3331" y="4379"/>
                  </a:lnTo>
                  <a:lnTo>
                    <a:pt x="3317" y="4397"/>
                  </a:lnTo>
                  <a:lnTo>
                    <a:pt x="3303" y="4414"/>
                  </a:lnTo>
                  <a:lnTo>
                    <a:pt x="3287" y="4432"/>
                  </a:lnTo>
                  <a:lnTo>
                    <a:pt x="3268" y="4447"/>
                  </a:lnTo>
                  <a:lnTo>
                    <a:pt x="3250" y="4463"/>
                  </a:lnTo>
                  <a:lnTo>
                    <a:pt x="3229" y="4479"/>
                  </a:lnTo>
                  <a:lnTo>
                    <a:pt x="3208" y="4494"/>
                  </a:lnTo>
                  <a:lnTo>
                    <a:pt x="3185" y="4509"/>
                  </a:lnTo>
                  <a:lnTo>
                    <a:pt x="3160" y="4522"/>
                  </a:lnTo>
                  <a:lnTo>
                    <a:pt x="3136" y="4535"/>
                  </a:lnTo>
                  <a:lnTo>
                    <a:pt x="3109" y="4548"/>
                  </a:lnTo>
                  <a:lnTo>
                    <a:pt x="3081" y="4559"/>
                  </a:lnTo>
                  <a:lnTo>
                    <a:pt x="3052" y="4570"/>
                  </a:lnTo>
                  <a:lnTo>
                    <a:pt x="3023" y="4580"/>
                  </a:lnTo>
                  <a:lnTo>
                    <a:pt x="2992" y="4590"/>
                  </a:lnTo>
                  <a:lnTo>
                    <a:pt x="2961" y="4598"/>
                  </a:lnTo>
                  <a:lnTo>
                    <a:pt x="2929" y="4607"/>
                  </a:lnTo>
                  <a:lnTo>
                    <a:pt x="2896" y="4613"/>
                  </a:lnTo>
                  <a:lnTo>
                    <a:pt x="2861" y="4619"/>
                  </a:lnTo>
                  <a:lnTo>
                    <a:pt x="2827" y="4625"/>
                  </a:lnTo>
                  <a:lnTo>
                    <a:pt x="2791" y="4629"/>
                  </a:lnTo>
                  <a:lnTo>
                    <a:pt x="2756" y="4633"/>
                  </a:lnTo>
                  <a:lnTo>
                    <a:pt x="2719" y="4635"/>
                  </a:lnTo>
                  <a:lnTo>
                    <a:pt x="2681" y="4636"/>
                  </a:lnTo>
                  <a:lnTo>
                    <a:pt x="2644" y="4637"/>
                  </a:lnTo>
                  <a:lnTo>
                    <a:pt x="2606" y="4636"/>
                  </a:lnTo>
                  <a:lnTo>
                    <a:pt x="2570" y="4635"/>
                  </a:lnTo>
                  <a:lnTo>
                    <a:pt x="2533" y="4633"/>
                  </a:lnTo>
                  <a:lnTo>
                    <a:pt x="2497" y="4629"/>
                  </a:lnTo>
                  <a:lnTo>
                    <a:pt x="2462" y="4625"/>
                  </a:lnTo>
                  <a:lnTo>
                    <a:pt x="2427" y="4619"/>
                  </a:lnTo>
                  <a:lnTo>
                    <a:pt x="2393" y="4613"/>
                  </a:lnTo>
                  <a:lnTo>
                    <a:pt x="2360" y="4607"/>
                  </a:lnTo>
                  <a:lnTo>
                    <a:pt x="2328" y="4598"/>
                  </a:lnTo>
                  <a:lnTo>
                    <a:pt x="2296" y="4590"/>
                  </a:lnTo>
                  <a:lnTo>
                    <a:pt x="2266" y="4580"/>
                  </a:lnTo>
                  <a:lnTo>
                    <a:pt x="2236" y="4570"/>
                  </a:lnTo>
                  <a:lnTo>
                    <a:pt x="2208" y="4559"/>
                  </a:lnTo>
                  <a:lnTo>
                    <a:pt x="2180" y="4548"/>
                  </a:lnTo>
                  <a:lnTo>
                    <a:pt x="2154" y="4535"/>
                  </a:lnTo>
                  <a:lnTo>
                    <a:pt x="2128" y="4522"/>
                  </a:lnTo>
                  <a:lnTo>
                    <a:pt x="2104" y="4509"/>
                  </a:lnTo>
                  <a:lnTo>
                    <a:pt x="2082" y="4494"/>
                  </a:lnTo>
                  <a:lnTo>
                    <a:pt x="2060" y="4479"/>
                  </a:lnTo>
                  <a:lnTo>
                    <a:pt x="2039" y="4463"/>
                  </a:lnTo>
                  <a:lnTo>
                    <a:pt x="2020" y="4447"/>
                  </a:lnTo>
                  <a:lnTo>
                    <a:pt x="2003" y="4432"/>
                  </a:lnTo>
                  <a:lnTo>
                    <a:pt x="1986" y="4414"/>
                  </a:lnTo>
                  <a:lnTo>
                    <a:pt x="1973" y="4397"/>
                  </a:lnTo>
                  <a:lnTo>
                    <a:pt x="1959" y="4379"/>
                  </a:lnTo>
                  <a:lnTo>
                    <a:pt x="1948" y="4360"/>
                  </a:lnTo>
                  <a:lnTo>
                    <a:pt x="1938" y="4342"/>
                  </a:lnTo>
                  <a:lnTo>
                    <a:pt x="1930" y="4324"/>
                  </a:lnTo>
                  <a:lnTo>
                    <a:pt x="1924" y="4304"/>
                  </a:lnTo>
                  <a:lnTo>
                    <a:pt x="1919" y="4284"/>
                  </a:lnTo>
                  <a:lnTo>
                    <a:pt x="1916" y="4264"/>
                  </a:lnTo>
                  <a:lnTo>
                    <a:pt x="1915" y="4244"/>
                  </a:lnTo>
                  <a:close/>
                  <a:moveTo>
                    <a:pt x="2644" y="0"/>
                  </a:moveTo>
                  <a:lnTo>
                    <a:pt x="2644" y="0"/>
                  </a:lnTo>
                  <a:lnTo>
                    <a:pt x="2576" y="0"/>
                  </a:lnTo>
                  <a:lnTo>
                    <a:pt x="2508" y="3"/>
                  </a:lnTo>
                  <a:lnTo>
                    <a:pt x="2441" y="8"/>
                  </a:lnTo>
                  <a:lnTo>
                    <a:pt x="2373" y="14"/>
                  </a:lnTo>
                  <a:lnTo>
                    <a:pt x="2307" y="21"/>
                  </a:lnTo>
                  <a:lnTo>
                    <a:pt x="2241" y="30"/>
                  </a:lnTo>
                  <a:lnTo>
                    <a:pt x="2176" y="41"/>
                  </a:lnTo>
                  <a:lnTo>
                    <a:pt x="2111" y="53"/>
                  </a:lnTo>
                  <a:lnTo>
                    <a:pt x="2047" y="68"/>
                  </a:lnTo>
                  <a:lnTo>
                    <a:pt x="1984" y="84"/>
                  </a:lnTo>
                  <a:lnTo>
                    <a:pt x="1920" y="100"/>
                  </a:lnTo>
                  <a:lnTo>
                    <a:pt x="1857" y="119"/>
                  </a:lnTo>
                  <a:lnTo>
                    <a:pt x="1796" y="139"/>
                  </a:lnTo>
                  <a:lnTo>
                    <a:pt x="1735" y="161"/>
                  </a:lnTo>
                  <a:lnTo>
                    <a:pt x="1675" y="183"/>
                  </a:lnTo>
                  <a:lnTo>
                    <a:pt x="1615" y="207"/>
                  </a:lnTo>
                  <a:lnTo>
                    <a:pt x="1556" y="233"/>
                  </a:lnTo>
                  <a:lnTo>
                    <a:pt x="1498" y="260"/>
                  </a:lnTo>
                  <a:lnTo>
                    <a:pt x="1441" y="290"/>
                  </a:lnTo>
                  <a:lnTo>
                    <a:pt x="1384" y="319"/>
                  </a:lnTo>
                  <a:lnTo>
                    <a:pt x="1328" y="350"/>
                  </a:lnTo>
                  <a:lnTo>
                    <a:pt x="1273" y="383"/>
                  </a:lnTo>
                  <a:lnTo>
                    <a:pt x="1219" y="416"/>
                  </a:lnTo>
                  <a:lnTo>
                    <a:pt x="1166" y="451"/>
                  </a:lnTo>
                  <a:lnTo>
                    <a:pt x="1113" y="488"/>
                  </a:lnTo>
                  <a:lnTo>
                    <a:pt x="1062" y="525"/>
                  </a:lnTo>
                  <a:lnTo>
                    <a:pt x="1012" y="564"/>
                  </a:lnTo>
                  <a:lnTo>
                    <a:pt x="963" y="603"/>
                  </a:lnTo>
                  <a:lnTo>
                    <a:pt x="913" y="645"/>
                  </a:lnTo>
                  <a:lnTo>
                    <a:pt x="866" y="687"/>
                  </a:lnTo>
                  <a:lnTo>
                    <a:pt x="820" y="730"/>
                  </a:lnTo>
                  <a:lnTo>
                    <a:pt x="774" y="774"/>
                  </a:lnTo>
                  <a:lnTo>
                    <a:pt x="730" y="819"/>
                  </a:lnTo>
                  <a:lnTo>
                    <a:pt x="687" y="866"/>
                  </a:lnTo>
                  <a:lnTo>
                    <a:pt x="645" y="914"/>
                  </a:lnTo>
                  <a:lnTo>
                    <a:pt x="603" y="961"/>
                  </a:lnTo>
                  <a:lnTo>
                    <a:pt x="564" y="1012"/>
                  </a:lnTo>
                  <a:lnTo>
                    <a:pt x="525" y="1062"/>
                  </a:lnTo>
                  <a:lnTo>
                    <a:pt x="488" y="1113"/>
                  </a:lnTo>
                  <a:lnTo>
                    <a:pt x="451" y="1165"/>
                  </a:lnTo>
                  <a:lnTo>
                    <a:pt x="417" y="1219"/>
                  </a:lnTo>
                  <a:lnTo>
                    <a:pt x="383" y="1273"/>
                  </a:lnTo>
                  <a:lnTo>
                    <a:pt x="351" y="1328"/>
                  </a:lnTo>
                  <a:lnTo>
                    <a:pt x="319" y="1383"/>
                  </a:lnTo>
                  <a:lnTo>
                    <a:pt x="290" y="1439"/>
                  </a:lnTo>
                  <a:lnTo>
                    <a:pt x="260" y="1497"/>
                  </a:lnTo>
                  <a:lnTo>
                    <a:pt x="233" y="1556"/>
                  </a:lnTo>
                  <a:lnTo>
                    <a:pt x="207" y="1615"/>
                  </a:lnTo>
                  <a:lnTo>
                    <a:pt x="183" y="1673"/>
                  </a:lnTo>
                  <a:lnTo>
                    <a:pt x="161" y="1735"/>
                  </a:lnTo>
                  <a:lnTo>
                    <a:pt x="139" y="1796"/>
                  </a:lnTo>
                  <a:lnTo>
                    <a:pt x="119" y="1857"/>
                  </a:lnTo>
                  <a:lnTo>
                    <a:pt x="101" y="1920"/>
                  </a:lnTo>
                  <a:lnTo>
                    <a:pt x="84" y="1982"/>
                  </a:lnTo>
                  <a:lnTo>
                    <a:pt x="68" y="2046"/>
                  </a:lnTo>
                  <a:lnTo>
                    <a:pt x="54" y="2111"/>
                  </a:lnTo>
                  <a:lnTo>
                    <a:pt x="41" y="2175"/>
                  </a:lnTo>
                  <a:lnTo>
                    <a:pt x="31" y="2241"/>
                  </a:lnTo>
                  <a:lnTo>
                    <a:pt x="21" y="2306"/>
                  </a:lnTo>
                  <a:lnTo>
                    <a:pt x="14" y="2373"/>
                  </a:lnTo>
                  <a:lnTo>
                    <a:pt x="8" y="2440"/>
                  </a:lnTo>
                  <a:lnTo>
                    <a:pt x="4" y="2507"/>
                  </a:lnTo>
                  <a:lnTo>
                    <a:pt x="0" y="2574"/>
                  </a:lnTo>
                  <a:lnTo>
                    <a:pt x="0" y="2643"/>
                  </a:lnTo>
                  <a:lnTo>
                    <a:pt x="0" y="2712"/>
                  </a:lnTo>
                  <a:lnTo>
                    <a:pt x="4" y="2779"/>
                  </a:lnTo>
                  <a:lnTo>
                    <a:pt x="8" y="2847"/>
                  </a:lnTo>
                  <a:lnTo>
                    <a:pt x="14" y="2914"/>
                  </a:lnTo>
                  <a:lnTo>
                    <a:pt x="21" y="2980"/>
                  </a:lnTo>
                  <a:lnTo>
                    <a:pt x="31" y="3046"/>
                  </a:lnTo>
                  <a:lnTo>
                    <a:pt x="41" y="3111"/>
                  </a:lnTo>
                  <a:lnTo>
                    <a:pt x="54" y="3176"/>
                  </a:lnTo>
                  <a:lnTo>
                    <a:pt x="68" y="3240"/>
                  </a:lnTo>
                  <a:lnTo>
                    <a:pt x="84" y="3304"/>
                  </a:lnTo>
                  <a:lnTo>
                    <a:pt x="101" y="3368"/>
                  </a:lnTo>
                  <a:lnTo>
                    <a:pt x="119" y="3430"/>
                  </a:lnTo>
                  <a:lnTo>
                    <a:pt x="139" y="3491"/>
                  </a:lnTo>
                  <a:lnTo>
                    <a:pt x="161" y="3553"/>
                  </a:lnTo>
                  <a:lnTo>
                    <a:pt x="183" y="3613"/>
                  </a:lnTo>
                  <a:lnTo>
                    <a:pt x="207" y="3673"/>
                  </a:lnTo>
                  <a:lnTo>
                    <a:pt x="233" y="3732"/>
                  </a:lnTo>
                  <a:lnTo>
                    <a:pt x="260" y="3789"/>
                  </a:lnTo>
                  <a:lnTo>
                    <a:pt x="290" y="3847"/>
                  </a:lnTo>
                  <a:lnTo>
                    <a:pt x="319" y="3903"/>
                  </a:lnTo>
                  <a:lnTo>
                    <a:pt x="351" y="3960"/>
                  </a:lnTo>
                  <a:lnTo>
                    <a:pt x="383" y="4015"/>
                  </a:lnTo>
                  <a:lnTo>
                    <a:pt x="417" y="4069"/>
                  </a:lnTo>
                  <a:lnTo>
                    <a:pt x="451" y="4121"/>
                  </a:lnTo>
                  <a:lnTo>
                    <a:pt x="488" y="4174"/>
                  </a:lnTo>
                  <a:lnTo>
                    <a:pt x="525" y="4226"/>
                  </a:lnTo>
                  <a:lnTo>
                    <a:pt x="564" y="4276"/>
                  </a:lnTo>
                  <a:lnTo>
                    <a:pt x="603" y="4325"/>
                  </a:lnTo>
                  <a:lnTo>
                    <a:pt x="645" y="4374"/>
                  </a:lnTo>
                  <a:lnTo>
                    <a:pt x="687" y="4421"/>
                  </a:lnTo>
                  <a:lnTo>
                    <a:pt x="730" y="4467"/>
                  </a:lnTo>
                  <a:lnTo>
                    <a:pt x="774" y="4512"/>
                  </a:lnTo>
                  <a:lnTo>
                    <a:pt x="820" y="4558"/>
                  </a:lnTo>
                  <a:lnTo>
                    <a:pt x="866" y="4601"/>
                  </a:lnTo>
                  <a:lnTo>
                    <a:pt x="913" y="4642"/>
                  </a:lnTo>
                  <a:lnTo>
                    <a:pt x="963" y="4684"/>
                  </a:lnTo>
                  <a:lnTo>
                    <a:pt x="1012" y="4723"/>
                  </a:lnTo>
                  <a:lnTo>
                    <a:pt x="1062" y="4762"/>
                  </a:lnTo>
                  <a:lnTo>
                    <a:pt x="1113" y="4799"/>
                  </a:lnTo>
                  <a:lnTo>
                    <a:pt x="1166" y="4836"/>
                  </a:lnTo>
                  <a:lnTo>
                    <a:pt x="1219" y="4870"/>
                  </a:lnTo>
                  <a:lnTo>
                    <a:pt x="1273" y="4905"/>
                  </a:lnTo>
                  <a:lnTo>
                    <a:pt x="1328" y="4937"/>
                  </a:lnTo>
                  <a:lnTo>
                    <a:pt x="1384" y="4968"/>
                  </a:lnTo>
                  <a:lnTo>
                    <a:pt x="1441" y="4998"/>
                  </a:lnTo>
                  <a:lnTo>
                    <a:pt x="1498" y="5026"/>
                  </a:lnTo>
                  <a:lnTo>
                    <a:pt x="1556" y="5054"/>
                  </a:lnTo>
                  <a:lnTo>
                    <a:pt x="1615" y="5080"/>
                  </a:lnTo>
                  <a:lnTo>
                    <a:pt x="1675" y="5104"/>
                  </a:lnTo>
                  <a:lnTo>
                    <a:pt x="1735" y="5127"/>
                  </a:lnTo>
                  <a:lnTo>
                    <a:pt x="1796" y="5149"/>
                  </a:lnTo>
                  <a:lnTo>
                    <a:pt x="1857" y="5168"/>
                  </a:lnTo>
                  <a:lnTo>
                    <a:pt x="1920" y="5187"/>
                  </a:lnTo>
                  <a:lnTo>
                    <a:pt x="1984" y="5204"/>
                  </a:lnTo>
                  <a:lnTo>
                    <a:pt x="2047" y="5220"/>
                  </a:lnTo>
                  <a:lnTo>
                    <a:pt x="2111" y="5233"/>
                  </a:lnTo>
                  <a:lnTo>
                    <a:pt x="2176" y="5245"/>
                  </a:lnTo>
                  <a:lnTo>
                    <a:pt x="2241" y="5256"/>
                  </a:lnTo>
                  <a:lnTo>
                    <a:pt x="2307" y="5266"/>
                  </a:lnTo>
                  <a:lnTo>
                    <a:pt x="2373" y="5274"/>
                  </a:lnTo>
                  <a:lnTo>
                    <a:pt x="2441" y="5280"/>
                  </a:lnTo>
                  <a:lnTo>
                    <a:pt x="2508" y="5283"/>
                  </a:lnTo>
                  <a:lnTo>
                    <a:pt x="2576" y="5286"/>
                  </a:lnTo>
                  <a:lnTo>
                    <a:pt x="2644" y="5287"/>
                  </a:lnTo>
                  <a:lnTo>
                    <a:pt x="2712" y="5286"/>
                  </a:lnTo>
                  <a:lnTo>
                    <a:pt x="2780" y="5283"/>
                  </a:lnTo>
                  <a:lnTo>
                    <a:pt x="2848" y="5280"/>
                  </a:lnTo>
                  <a:lnTo>
                    <a:pt x="2914" y="5274"/>
                  </a:lnTo>
                  <a:lnTo>
                    <a:pt x="2980" y="5266"/>
                  </a:lnTo>
                  <a:lnTo>
                    <a:pt x="3046" y="5256"/>
                  </a:lnTo>
                  <a:lnTo>
                    <a:pt x="3111" y="5245"/>
                  </a:lnTo>
                  <a:lnTo>
                    <a:pt x="3176" y="5233"/>
                  </a:lnTo>
                  <a:lnTo>
                    <a:pt x="3241" y="5220"/>
                  </a:lnTo>
                  <a:lnTo>
                    <a:pt x="3305" y="5204"/>
                  </a:lnTo>
                  <a:lnTo>
                    <a:pt x="3368" y="5187"/>
                  </a:lnTo>
                  <a:lnTo>
                    <a:pt x="3430" y="5168"/>
                  </a:lnTo>
                  <a:lnTo>
                    <a:pt x="3491" y="5149"/>
                  </a:lnTo>
                  <a:lnTo>
                    <a:pt x="3553" y="5127"/>
                  </a:lnTo>
                  <a:lnTo>
                    <a:pt x="3613" y="5104"/>
                  </a:lnTo>
                  <a:lnTo>
                    <a:pt x="3673" y="5080"/>
                  </a:lnTo>
                  <a:lnTo>
                    <a:pt x="3732" y="5054"/>
                  </a:lnTo>
                  <a:lnTo>
                    <a:pt x="3790" y="5026"/>
                  </a:lnTo>
                  <a:lnTo>
                    <a:pt x="3847" y="4998"/>
                  </a:lnTo>
                  <a:lnTo>
                    <a:pt x="3904" y="4968"/>
                  </a:lnTo>
                  <a:lnTo>
                    <a:pt x="3960" y="4937"/>
                  </a:lnTo>
                  <a:lnTo>
                    <a:pt x="4015" y="4905"/>
                  </a:lnTo>
                  <a:lnTo>
                    <a:pt x="4069" y="4870"/>
                  </a:lnTo>
                  <a:lnTo>
                    <a:pt x="4121" y="4836"/>
                  </a:lnTo>
                  <a:lnTo>
                    <a:pt x="4174" y="4799"/>
                  </a:lnTo>
                  <a:lnTo>
                    <a:pt x="4226" y="4762"/>
                  </a:lnTo>
                  <a:lnTo>
                    <a:pt x="4276" y="4723"/>
                  </a:lnTo>
                  <a:lnTo>
                    <a:pt x="4325" y="4684"/>
                  </a:lnTo>
                  <a:lnTo>
                    <a:pt x="4374" y="4642"/>
                  </a:lnTo>
                  <a:lnTo>
                    <a:pt x="4422" y="4601"/>
                  </a:lnTo>
                  <a:lnTo>
                    <a:pt x="4468" y="4558"/>
                  </a:lnTo>
                  <a:lnTo>
                    <a:pt x="4514" y="4512"/>
                  </a:lnTo>
                  <a:lnTo>
                    <a:pt x="4558" y="4467"/>
                  </a:lnTo>
                  <a:lnTo>
                    <a:pt x="4601" y="4421"/>
                  </a:lnTo>
                  <a:lnTo>
                    <a:pt x="4642" y="4374"/>
                  </a:lnTo>
                  <a:lnTo>
                    <a:pt x="4684" y="4325"/>
                  </a:lnTo>
                  <a:lnTo>
                    <a:pt x="4723" y="4276"/>
                  </a:lnTo>
                  <a:lnTo>
                    <a:pt x="4762" y="4226"/>
                  </a:lnTo>
                  <a:lnTo>
                    <a:pt x="4799" y="4174"/>
                  </a:lnTo>
                  <a:lnTo>
                    <a:pt x="4836" y="4121"/>
                  </a:lnTo>
                  <a:lnTo>
                    <a:pt x="4870" y="4069"/>
                  </a:lnTo>
                  <a:lnTo>
                    <a:pt x="4905" y="4015"/>
                  </a:lnTo>
                  <a:lnTo>
                    <a:pt x="4938" y="3960"/>
                  </a:lnTo>
                  <a:lnTo>
                    <a:pt x="4968" y="3903"/>
                  </a:lnTo>
                  <a:lnTo>
                    <a:pt x="4998" y="3847"/>
                  </a:lnTo>
                  <a:lnTo>
                    <a:pt x="5027" y="3789"/>
                  </a:lnTo>
                  <a:lnTo>
                    <a:pt x="5054" y="3732"/>
                  </a:lnTo>
                  <a:lnTo>
                    <a:pt x="5080" y="3673"/>
                  </a:lnTo>
                  <a:lnTo>
                    <a:pt x="5104" y="3613"/>
                  </a:lnTo>
                  <a:lnTo>
                    <a:pt x="5126" y="3553"/>
                  </a:lnTo>
                  <a:lnTo>
                    <a:pt x="5149" y="3491"/>
                  </a:lnTo>
                  <a:lnTo>
                    <a:pt x="5168" y="3430"/>
                  </a:lnTo>
                  <a:lnTo>
                    <a:pt x="5187" y="3368"/>
                  </a:lnTo>
                  <a:lnTo>
                    <a:pt x="5204" y="3304"/>
                  </a:lnTo>
                  <a:lnTo>
                    <a:pt x="5220" y="3240"/>
                  </a:lnTo>
                  <a:lnTo>
                    <a:pt x="5233" y="3176"/>
                  </a:lnTo>
                  <a:lnTo>
                    <a:pt x="5247" y="3111"/>
                  </a:lnTo>
                  <a:lnTo>
                    <a:pt x="5256" y="3046"/>
                  </a:lnTo>
                  <a:lnTo>
                    <a:pt x="5266" y="2980"/>
                  </a:lnTo>
                  <a:lnTo>
                    <a:pt x="5274" y="2914"/>
                  </a:lnTo>
                  <a:lnTo>
                    <a:pt x="5280" y="2847"/>
                  </a:lnTo>
                  <a:lnTo>
                    <a:pt x="5283" y="2779"/>
                  </a:lnTo>
                  <a:lnTo>
                    <a:pt x="5287" y="2712"/>
                  </a:lnTo>
                  <a:lnTo>
                    <a:pt x="5287" y="2643"/>
                  </a:lnTo>
                  <a:lnTo>
                    <a:pt x="5287" y="2574"/>
                  </a:lnTo>
                  <a:lnTo>
                    <a:pt x="5283" y="2507"/>
                  </a:lnTo>
                  <a:lnTo>
                    <a:pt x="5280" y="2440"/>
                  </a:lnTo>
                  <a:lnTo>
                    <a:pt x="5274" y="2373"/>
                  </a:lnTo>
                  <a:lnTo>
                    <a:pt x="5266" y="2306"/>
                  </a:lnTo>
                  <a:lnTo>
                    <a:pt x="5256" y="2241"/>
                  </a:lnTo>
                  <a:lnTo>
                    <a:pt x="5247" y="2175"/>
                  </a:lnTo>
                  <a:lnTo>
                    <a:pt x="5233" y="2111"/>
                  </a:lnTo>
                  <a:lnTo>
                    <a:pt x="5220" y="2046"/>
                  </a:lnTo>
                  <a:lnTo>
                    <a:pt x="5204" y="1982"/>
                  </a:lnTo>
                  <a:lnTo>
                    <a:pt x="5187" y="1920"/>
                  </a:lnTo>
                  <a:lnTo>
                    <a:pt x="5168" y="1857"/>
                  </a:lnTo>
                  <a:lnTo>
                    <a:pt x="5149" y="1796"/>
                  </a:lnTo>
                  <a:lnTo>
                    <a:pt x="5126" y="1735"/>
                  </a:lnTo>
                  <a:lnTo>
                    <a:pt x="5104" y="1673"/>
                  </a:lnTo>
                  <a:lnTo>
                    <a:pt x="5080" y="1615"/>
                  </a:lnTo>
                  <a:lnTo>
                    <a:pt x="5054" y="1556"/>
                  </a:lnTo>
                  <a:lnTo>
                    <a:pt x="5027" y="1497"/>
                  </a:lnTo>
                  <a:lnTo>
                    <a:pt x="4998" y="1439"/>
                  </a:lnTo>
                  <a:lnTo>
                    <a:pt x="4968" y="1383"/>
                  </a:lnTo>
                  <a:lnTo>
                    <a:pt x="4938" y="1328"/>
                  </a:lnTo>
                  <a:lnTo>
                    <a:pt x="4905" y="1273"/>
                  </a:lnTo>
                  <a:lnTo>
                    <a:pt x="4870" y="1219"/>
                  </a:lnTo>
                  <a:lnTo>
                    <a:pt x="4836" y="1165"/>
                  </a:lnTo>
                  <a:lnTo>
                    <a:pt x="4799" y="1113"/>
                  </a:lnTo>
                  <a:lnTo>
                    <a:pt x="4762" y="1062"/>
                  </a:lnTo>
                  <a:lnTo>
                    <a:pt x="4723" y="1012"/>
                  </a:lnTo>
                  <a:lnTo>
                    <a:pt x="4684" y="961"/>
                  </a:lnTo>
                  <a:lnTo>
                    <a:pt x="4642" y="914"/>
                  </a:lnTo>
                  <a:lnTo>
                    <a:pt x="4601" y="866"/>
                  </a:lnTo>
                  <a:lnTo>
                    <a:pt x="4558" y="819"/>
                  </a:lnTo>
                  <a:lnTo>
                    <a:pt x="4514" y="774"/>
                  </a:lnTo>
                  <a:lnTo>
                    <a:pt x="4468" y="730"/>
                  </a:lnTo>
                  <a:lnTo>
                    <a:pt x="4422" y="687"/>
                  </a:lnTo>
                  <a:lnTo>
                    <a:pt x="4374" y="645"/>
                  </a:lnTo>
                  <a:lnTo>
                    <a:pt x="4325" y="603"/>
                  </a:lnTo>
                  <a:lnTo>
                    <a:pt x="4276" y="564"/>
                  </a:lnTo>
                  <a:lnTo>
                    <a:pt x="4226" y="525"/>
                  </a:lnTo>
                  <a:lnTo>
                    <a:pt x="4174" y="488"/>
                  </a:lnTo>
                  <a:lnTo>
                    <a:pt x="4121" y="451"/>
                  </a:lnTo>
                  <a:lnTo>
                    <a:pt x="4069" y="416"/>
                  </a:lnTo>
                  <a:lnTo>
                    <a:pt x="4015" y="383"/>
                  </a:lnTo>
                  <a:lnTo>
                    <a:pt x="3960" y="350"/>
                  </a:lnTo>
                  <a:lnTo>
                    <a:pt x="3904" y="319"/>
                  </a:lnTo>
                  <a:lnTo>
                    <a:pt x="3847" y="290"/>
                  </a:lnTo>
                  <a:lnTo>
                    <a:pt x="3790" y="260"/>
                  </a:lnTo>
                  <a:lnTo>
                    <a:pt x="3732" y="233"/>
                  </a:lnTo>
                  <a:lnTo>
                    <a:pt x="3673" y="207"/>
                  </a:lnTo>
                  <a:lnTo>
                    <a:pt x="3613" y="183"/>
                  </a:lnTo>
                  <a:lnTo>
                    <a:pt x="3553" y="161"/>
                  </a:lnTo>
                  <a:lnTo>
                    <a:pt x="3491" y="139"/>
                  </a:lnTo>
                  <a:lnTo>
                    <a:pt x="3430" y="119"/>
                  </a:lnTo>
                  <a:lnTo>
                    <a:pt x="3368" y="100"/>
                  </a:lnTo>
                  <a:lnTo>
                    <a:pt x="3305" y="84"/>
                  </a:lnTo>
                  <a:lnTo>
                    <a:pt x="3241" y="68"/>
                  </a:lnTo>
                  <a:lnTo>
                    <a:pt x="3176" y="53"/>
                  </a:lnTo>
                  <a:lnTo>
                    <a:pt x="3111" y="41"/>
                  </a:lnTo>
                  <a:lnTo>
                    <a:pt x="3046" y="30"/>
                  </a:lnTo>
                  <a:lnTo>
                    <a:pt x="2980" y="21"/>
                  </a:lnTo>
                  <a:lnTo>
                    <a:pt x="2914" y="14"/>
                  </a:lnTo>
                  <a:lnTo>
                    <a:pt x="2848" y="8"/>
                  </a:lnTo>
                  <a:lnTo>
                    <a:pt x="2780" y="3"/>
                  </a:lnTo>
                  <a:lnTo>
                    <a:pt x="2712" y="0"/>
                  </a:lnTo>
                  <a:lnTo>
                    <a:pt x="2644" y="0"/>
                  </a:lnTo>
                  <a:close/>
                </a:path>
              </a:pathLst>
            </a:custGeom>
            <a:solidFill>
              <a:schemeClr val="tx1"/>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15" name="矩形 14"/>
            <p:cNvSpPr/>
            <p:nvPr/>
          </p:nvSpPr>
          <p:spPr>
            <a:xfrm>
              <a:off x="5966616" y="2600490"/>
              <a:ext cx="553357" cy="830997"/>
            </a:xfrm>
            <a:prstGeom prst="rect">
              <a:avLst/>
            </a:prstGeom>
          </p:spPr>
          <p:txBody>
            <a:bodyPr wrap="none">
              <a:spAutoFit/>
            </a:bodyPr>
            <a:lstStyle/>
            <a:p>
              <a:r>
                <a:rPr lang="en-US" altLang="zh-CN" sz="4800" dirty="0">
                  <a:latin typeface="Cooper Black" panose="0208090404030B020404" pitchFamily="18" charset="0"/>
                </a:rPr>
                <a:t>1</a:t>
              </a:r>
              <a:endParaRPr lang="zh-CN" altLang="en-US" sz="4800" dirty="0">
                <a:latin typeface="Cooper Black" panose="0208090404030B020404" pitchFamily="18" charset="0"/>
              </a:endParaRPr>
            </a:p>
          </p:txBody>
        </p:sp>
      </p:grpSp>
      <p:sp>
        <p:nvSpPr>
          <p:cNvPr id="2" name="文本框 1">
            <a:extLst>
              <a:ext uri="{FF2B5EF4-FFF2-40B4-BE49-F238E27FC236}">
                <a16:creationId xmlns:a16="http://schemas.microsoft.com/office/drawing/2014/main" id="{56A1FF7E-164E-34AC-E307-C0E75A92E238}"/>
              </a:ext>
            </a:extLst>
          </p:cNvPr>
          <p:cNvSpPr txBox="1"/>
          <p:nvPr/>
        </p:nvSpPr>
        <p:spPr>
          <a:xfrm>
            <a:off x="1484416" y="4548249"/>
            <a:ext cx="4257723" cy="369332"/>
          </a:xfrm>
          <a:prstGeom prst="rect">
            <a:avLst/>
          </a:prstGeom>
          <a:noFill/>
        </p:spPr>
        <p:txBody>
          <a:bodyPr wrap="square" rtlCol="0">
            <a:spAutoFit/>
          </a:bodyPr>
          <a:lstStyle/>
          <a:p>
            <a:r>
              <a:rPr kumimoji="1" lang="zh-CN" altLang="en-US" dirty="0"/>
              <a:t>显卡挖矿为何会如此疯狂</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19336" y="2657487"/>
            <a:ext cx="756000" cy="756000"/>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940080" y="2657487"/>
            <a:ext cx="756000" cy="75600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1760824" y="2657487"/>
            <a:ext cx="756000" cy="75600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3402312" y="2657487"/>
            <a:ext cx="756000" cy="756000"/>
          </a:xfrm>
          <a:prstGeom prst="ellipse">
            <a:avLst/>
          </a:prstGeom>
          <a:solidFill>
            <a:srgbClr val="73C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5043800" y="2657487"/>
            <a:ext cx="756000" cy="756000"/>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2581568" y="2657487"/>
            <a:ext cx="756000" cy="756000"/>
          </a:xfrm>
          <a:prstGeom prst="ellipse">
            <a:avLst/>
          </a:prstGeom>
          <a:solidFill>
            <a:srgbClr val="87D2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4223056" y="2657487"/>
            <a:ext cx="756000" cy="75600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5886211" y="2675487"/>
            <a:ext cx="756000" cy="756000"/>
          </a:xfrm>
          <a:prstGeom prst="ellipse">
            <a:avLst/>
          </a:prstGeom>
          <a:solidFill>
            <a:srgbClr val="1F6C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flipV="1">
            <a:off x="6816080" y="3413487"/>
            <a:ext cx="5112568" cy="18000"/>
          </a:xfrm>
          <a:prstGeom prst="line">
            <a:avLst/>
          </a:prstGeom>
          <a:ln w="34925">
            <a:solidFill>
              <a:srgbClr val="A6BFC0"/>
            </a:solidFill>
            <a:prstDash val="sysDot"/>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6697003" y="2364749"/>
            <a:ext cx="4818948" cy="989053"/>
          </a:xfrm>
          <a:prstGeom prst="rect">
            <a:avLst/>
          </a:prstGeom>
        </p:spPr>
        <p:txBody>
          <a:bodyPr wrap="none">
            <a:spAutoFit/>
          </a:bodyPr>
          <a:lstStyle/>
          <a:p>
            <a:pPr eaLnBrk="1" fontAlgn="auto" hangingPunct="1">
              <a:lnSpc>
                <a:spcPct val="150000"/>
              </a:lnSpc>
              <a:spcAft>
                <a:spcPts val="0"/>
              </a:spcAft>
              <a:defRPr/>
            </a:pPr>
            <a:r>
              <a:rPr kumimoji="1" lang="zh-CN" altLang="en-US" sz="4400" b="1" dirty="0">
                <a:latin typeface="Cooper Black" panose="0208090404030B020404" pitchFamily="18" charset="0"/>
                <a:ea typeface="Tahoma" panose="020B0604030504040204" pitchFamily="34" charset="0"/>
                <a:cs typeface="Tahoma" panose="020B0604030504040204" pitchFamily="34" charset="0"/>
              </a:rPr>
              <a:t>数字货币攻击案例</a:t>
            </a:r>
          </a:p>
        </p:txBody>
      </p:sp>
      <p:sp>
        <p:nvSpPr>
          <p:cNvPr id="12" name="KSO_Shape"/>
          <p:cNvSpPr/>
          <p:nvPr/>
        </p:nvSpPr>
        <p:spPr bwMode="auto">
          <a:xfrm>
            <a:off x="5079800" y="2693487"/>
            <a:ext cx="684000" cy="684000"/>
          </a:xfrm>
          <a:custGeom>
            <a:avLst/>
            <a:gdLst>
              <a:gd name="T0" fmla="*/ 1647712 w 5287"/>
              <a:gd name="T1" fmla="*/ 1098609 h 5287"/>
              <a:gd name="T2" fmla="*/ 1572423 w 5287"/>
              <a:gd name="T3" fmla="*/ 1202741 h 5287"/>
              <a:gd name="T4" fmla="*/ 1450303 w 5287"/>
              <a:gd name="T5" fmla="*/ 1198417 h 5287"/>
              <a:gd name="T6" fmla="*/ 1223356 w 5287"/>
              <a:gd name="T7" fmla="*/ 1087799 h 5287"/>
              <a:gd name="T8" fmla="*/ 1136179 w 5287"/>
              <a:gd name="T9" fmla="*/ 978263 h 5287"/>
              <a:gd name="T10" fmla="*/ 1149868 w 5287"/>
              <a:gd name="T11" fmla="*/ 891786 h 5287"/>
              <a:gd name="T12" fmla="*/ 1302247 w 5287"/>
              <a:gd name="T13" fmla="*/ 765675 h 5287"/>
              <a:gd name="T14" fmla="*/ 1512984 w 5287"/>
              <a:gd name="T15" fmla="*/ 689648 h 5287"/>
              <a:gd name="T16" fmla="*/ 1603763 w 5287"/>
              <a:gd name="T17" fmla="*/ 726040 h 5287"/>
              <a:gd name="T18" fmla="*/ 1663202 w 5287"/>
              <a:gd name="T19" fmla="*/ 860799 h 5287"/>
              <a:gd name="T20" fmla="*/ 1005414 w 5287"/>
              <a:gd name="T21" fmla="*/ 234927 h 5287"/>
              <a:gd name="T22" fmla="*/ 1155632 w 5287"/>
              <a:gd name="T23" fmla="*/ 283570 h 5287"/>
              <a:gd name="T24" fmla="*/ 1215791 w 5287"/>
              <a:gd name="T25" fmla="*/ 373650 h 5287"/>
              <a:gd name="T26" fmla="*/ 1163197 w 5287"/>
              <a:gd name="T27" fmla="*/ 550926 h 5287"/>
              <a:gd name="T28" fmla="*/ 1030630 w 5287"/>
              <a:gd name="T29" fmla="*/ 741534 h 5287"/>
              <a:gd name="T30" fmla="*/ 945615 w 5287"/>
              <a:gd name="T31" fmla="*/ 771440 h 5287"/>
              <a:gd name="T32" fmla="*/ 850153 w 5287"/>
              <a:gd name="T33" fmla="*/ 720636 h 5287"/>
              <a:gd name="T34" fmla="*/ 721549 w 5287"/>
              <a:gd name="T35" fmla="*/ 500481 h 5287"/>
              <a:gd name="T36" fmla="*/ 693091 w 5287"/>
              <a:gd name="T37" fmla="*/ 352030 h 5287"/>
              <a:gd name="T38" fmla="*/ 775945 w 5287"/>
              <a:gd name="T39" fmla="*/ 269157 h 5287"/>
              <a:gd name="T40" fmla="*/ 938771 w 5287"/>
              <a:gd name="T41" fmla="*/ 232045 h 5287"/>
              <a:gd name="T42" fmla="*/ 250363 w 5287"/>
              <a:gd name="T43" fmla="*/ 826209 h 5287"/>
              <a:gd name="T44" fmla="*/ 320248 w 5287"/>
              <a:gd name="T45" fmla="*/ 709105 h 5287"/>
              <a:gd name="T46" fmla="*/ 427598 w 5287"/>
              <a:gd name="T47" fmla="*/ 696494 h 5287"/>
              <a:gd name="T48" fmla="*/ 652384 w 5287"/>
              <a:gd name="T49" fmla="*/ 793780 h 5287"/>
              <a:gd name="T50" fmla="*/ 764778 w 5287"/>
              <a:gd name="T51" fmla="*/ 911244 h 5287"/>
              <a:gd name="T52" fmla="*/ 762256 w 5287"/>
              <a:gd name="T53" fmla="*/ 997720 h 5287"/>
              <a:gd name="T54" fmla="*/ 636534 w 5287"/>
              <a:gd name="T55" fmla="*/ 1118787 h 5287"/>
              <a:gd name="T56" fmla="*/ 414630 w 5287"/>
              <a:gd name="T57" fmla="*/ 1208866 h 5287"/>
              <a:gd name="T58" fmla="*/ 313764 w 5287"/>
              <a:gd name="T59" fmla="*/ 1188688 h 5287"/>
              <a:gd name="T60" fmla="*/ 247481 w 5287"/>
              <a:gd name="T61" fmla="*/ 1065460 h 5287"/>
              <a:gd name="T62" fmla="*/ 691290 w 5287"/>
              <a:gd name="T63" fmla="*/ 1511893 h 5287"/>
              <a:gd name="T64" fmla="*/ 766579 w 5287"/>
              <a:gd name="T65" fmla="*/ 1300747 h 5287"/>
              <a:gd name="T66" fmla="*/ 893021 w 5287"/>
              <a:gd name="T67" fmla="*/ 1149053 h 5287"/>
              <a:gd name="T68" fmla="*/ 979477 w 5287"/>
              <a:gd name="T69" fmla="*/ 1134641 h 5287"/>
              <a:gd name="T70" fmla="*/ 1088988 w 5287"/>
              <a:gd name="T71" fmla="*/ 1221838 h 5287"/>
              <a:gd name="T72" fmla="*/ 1199941 w 5287"/>
              <a:gd name="T73" fmla="*/ 1449198 h 5287"/>
              <a:gd name="T74" fmla="*/ 1203903 w 5287"/>
              <a:gd name="T75" fmla="*/ 1570985 h 5287"/>
              <a:gd name="T76" fmla="*/ 1099435 w 5287"/>
              <a:gd name="T77" fmla="*/ 1646652 h 5287"/>
              <a:gd name="T78" fmla="*/ 938771 w 5287"/>
              <a:gd name="T79" fmla="*/ 1670433 h 5287"/>
              <a:gd name="T80" fmla="*/ 775945 w 5287"/>
              <a:gd name="T81" fmla="*/ 1634041 h 5287"/>
              <a:gd name="T82" fmla="*/ 693091 w 5287"/>
              <a:gd name="T83" fmla="*/ 1550808 h 5287"/>
              <a:gd name="T84" fmla="*/ 760455 w 5287"/>
              <a:gd name="T85" fmla="*/ 19097 h 5287"/>
              <a:gd name="T86" fmla="*/ 458578 w 5287"/>
              <a:gd name="T87" fmla="*/ 138002 h 5287"/>
              <a:gd name="T88" fmla="*/ 217221 w 5287"/>
              <a:gd name="T89" fmla="*/ 346265 h 5287"/>
              <a:gd name="T90" fmla="*/ 57998 w 5287"/>
              <a:gd name="T91" fmla="*/ 625151 h 5287"/>
              <a:gd name="T92" fmla="*/ 0 w 5287"/>
              <a:gd name="T93" fmla="*/ 952320 h 5287"/>
              <a:gd name="T94" fmla="*/ 50073 w 5287"/>
              <a:gd name="T95" fmla="*/ 1257869 h 5287"/>
              <a:gd name="T96" fmla="*/ 203172 w 5287"/>
              <a:gd name="T97" fmla="*/ 1540719 h 5287"/>
              <a:gd name="T98" fmla="*/ 439126 w 5287"/>
              <a:gd name="T99" fmla="*/ 1754747 h 5287"/>
              <a:gd name="T100" fmla="*/ 737400 w 5287"/>
              <a:gd name="T101" fmla="*/ 1880859 h 5287"/>
              <a:gd name="T102" fmla="*/ 1049723 w 5287"/>
              <a:gd name="T103" fmla="*/ 1900316 h 5287"/>
              <a:gd name="T104" fmla="*/ 1365288 w 5287"/>
              <a:gd name="T105" fmla="*/ 1810957 h 5287"/>
              <a:gd name="T106" fmla="*/ 1626098 w 5287"/>
              <a:gd name="T107" fmla="*/ 1625754 h 5287"/>
              <a:gd name="T108" fmla="*/ 1810898 w 5287"/>
              <a:gd name="T109" fmla="*/ 1365244 h 5287"/>
              <a:gd name="T110" fmla="*/ 1899876 w 5287"/>
              <a:gd name="T111" fmla="*/ 1049966 h 5287"/>
              <a:gd name="T112" fmla="*/ 1880423 w 5287"/>
              <a:gd name="T113" fmla="*/ 737210 h 5287"/>
              <a:gd name="T114" fmla="*/ 1754341 w 5287"/>
              <a:gd name="T115" fmla="*/ 439227 h 5287"/>
              <a:gd name="T116" fmla="*/ 1540362 w 5287"/>
              <a:gd name="T117" fmla="*/ 203219 h 5287"/>
              <a:gd name="T118" fmla="*/ 1257578 w 5287"/>
              <a:gd name="T119" fmla="*/ 50084 h 5287"/>
              <a:gd name="T120" fmla="*/ 952460 w 5287"/>
              <a:gd name="T121" fmla="*/ 0 h 528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5287" h="5287">
                <a:moveTo>
                  <a:pt x="4641" y="2641"/>
                </a:moveTo>
                <a:lnTo>
                  <a:pt x="4641" y="2641"/>
                </a:lnTo>
                <a:lnTo>
                  <a:pt x="4640" y="2677"/>
                </a:lnTo>
                <a:lnTo>
                  <a:pt x="4639" y="2715"/>
                </a:lnTo>
                <a:lnTo>
                  <a:pt x="4636" y="2751"/>
                </a:lnTo>
                <a:lnTo>
                  <a:pt x="4633" y="2788"/>
                </a:lnTo>
                <a:lnTo>
                  <a:pt x="4629" y="2822"/>
                </a:lnTo>
                <a:lnTo>
                  <a:pt x="4623" y="2858"/>
                </a:lnTo>
                <a:lnTo>
                  <a:pt x="4617" y="2891"/>
                </a:lnTo>
                <a:lnTo>
                  <a:pt x="4610" y="2924"/>
                </a:lnTo>
                <a:lnTo>
                  <a:pt x="4602" y="2957"/>
                </a:lnTo>
                <a:lnTo>
                  <a:pt x="4593" y="2989"/>
                </a:lnTo>
                <a:lnTo>
                  <a:pt x="4583" y="3019"/>
                </a:lnTo>
                <a:lnTo>
                  <a:pt x="4574" y="3049"/>
                </a:lnTo>
                <a:lnTo>
                  <a:pt x="4563" y="3077"/>
                </a:lnTo>
                <a:lnTo>
                  <a:pt x="4552" y="3105"/>
                </a:lnTo>
                <a:lnTo>
                  <a:pt x="4539" y="3131"/>
                </a:lnTo>
                <a:lnTo>
                  <a:pt x="4526" y="3157"/>
                </a:lnTo>
                <a:lnTo>
                  <a:pt x="4512" y="3181"/>
                </a:lnTo>
                <a:lnTo>
                  <a:pt x="4498" y="3203"/>
                </a:lnTo>
                <a:lnTo>
                  <a:pt x="4483" y="3225"/>
                </a:lnTo>
                <a:lnTo>
                  <a:pt x="4468" y="3246"/>
                </a:lnTo>
                <a:lnTo>
                  <a:pt x="4452" y="3265"/>
                </a:lnTo>
                <a:lnTo>
                  <a:pt x="4435" y="3283"/>
                </a:lnTo>
                <a:lnTo>
                  <a:pt x="4418" y="3299"/>
                </a:lnTo>
                <a:lnTo>
                  <a:pt x="4401" y="3314"/>
                </a:lnTo>
                <a:lnTo>
                  <a:pt x="4384" y="3326"/>
                </a:lnTo>
                <a:lnTo>
                  <a:pt x="4365" y="3338"/>
                </a:lnTo>
                <a:lnTo>
                  <a:pt x="4347" y="3348"/>
                </a:lnTo>
                <a:lnTo>
                  <a:pt x="4327" y="3355"/>
                </a:lnTo>
                <a:lnTo>
                  <a:pt x="4308" y="3363"/>
                </a:lnTo>
                <a:lnTo>
                  <a:pt x="4288" y="3368"/>
                </a:lnTo>
                <a:lnTo>
                  <a:pt x="4268" y="3370"/>
                </a:lnTo>
                <a:lnTo>
                  <a:pt x="4248" y="3371"/>
                </a:lnTo>
                <a:lnTo>
                  <a:pt x="4226" y="3370"/>
                </a:lnTo>
                <a:lnTo>
                  <a:pt x="4200" y="3368"/>
                </a:lnTo>
                <a:lnTo>
                  <a:pt x="4170" y="3363"/>
                </a:lnTo>
                <a:lnTo>
                  <a:pt x="4139" y="3355"/>
                </a:lnTo>
                <a:lnTo>
                  <a:pt x="4103" y="3348"/>
                </a:lnTo>
                <a:lnTo>
                  <a:pt x="4065" y="3338"/>
                </a:lnTo>
                <a:lnTo>
                  <a:pt x="4026" y="3326"/>
                </a:lnTo>
                <a:lnTo>
                  <a:pt x="3984" y="3314"/>
                </a:lnTo>
                <a:lnTo>
                  <a:pt x="3940" y="3299"/>
                </a:lnTo>
                <a:lnTo>
                  <a:pt x="3896" y="3283"/>
                </a:lnTo>
                <a:lnTo>
                  <a:pt x="3850" y="3265"/>
                </a:lnTo>
                <a:lnTo>
                  <a:pt x="3804" y="3246"/>
                </a:lnTo>
                <a:lnTo>
                  <a:pt x="3756" y="3225"/>
                </a:lnTo>
                <a:lnTo>
                  <a:pt x="3708" y="3203"/>
                </a:lnTo>
                <a:lnTo>
                  <a:pt x="3662" y="3181"/>
                </a:lnTo>
                <a:lnTo>
                  <a:pt x="3615" y="3157"/>
                </a:lnTo>
                <a:lnTo>
                  <a:pt x="3569" y="3131"/>
                </a:lnTo>
                <a:lnTo>
                  <a:pt x="3523" y="3105"/>
                </a:lnTo>
                <a:lnTo>
                  <a:pt x="3479" y="3077"/>
                </a:lnTo>
                <a:lnTo>
                  <a:pt x="3436" y="3049"/>
                </a:lnTo>
                <a:lnTo>
                  <a:pt x="3396" y="3019"/>
                </a:lnTo>
                <a:lnTo>
                  <a:pt x="3356" y="2989"/>
                </a:lnTo>
                <a:lnTo>
                  <a:pt x="3320" y="2957"/>
                </a:lnTo>
                <a:lnTo>
                  <a:pt x="3287" y="2924"/>
                </a:lnTo>
                <a:lnTo>
                  <a:pt x="3255" y="2891"/>
                </a:lnTo>
                <a:lnTo>
                  <a:pt x="3241" y="2875"/>
                </a:lnTo>
                <a:lnTo>
                  <a:pt x="3228" y="2858"/>
                </a:lnTo>
                <a:lnTo>
                  <a:pt x="3216" y="2840"/>
                </a:lnTo>
                <a:lnTo>
                  <a:pt x="3203" y="2822"/>
                </a:lnTo>
                <a:lnTo>
                  <a:pt x="3192" y="2805"/>
                </a:lnTo>
                <a:lnTo>
                  <a:pt x="3182" y="2788"/>
                </a:lnTo>
                <a:lnTo>
                  <a:pt x="3174" y="2769"/>
                </a:lnTo>
                <a:lnTo>
                  <a:pt x="3166" y="2751"/>
                </a:lnTo>
                <a:lnTo>
                  <a:pt x="3160" y="2733"/>
                </a:lnTo>
                <a:lnTo>
                  <a:pt x="3154" y="2715"/>
                </a:lnTo>
                <a:lnTo>
                  <a:pt x="3151" y="2696"/>
                </a:lnTo>
                <a:lnTo>
                  <a:pt x="3147" y="2677"/>
                </a:lnTo>
                <a:lnTo>
                  <a:pt x="3144" y="2659"/>
                </a:lnTo>
                <a:lnTo>
                  <a:pt x="3144" y="2641"/>
                </a:lnTo>
                <a:lnTo>
                  <a:pt x="3144" y="2621"/>
                </a:lnTo>
                <a:lnTo>
                  <a:pt x="3147" y="2603"/>
                </a:lnTo>
                <a:lnTo>
                  <a:pt x="3151" y="2584"/>
                </a:lnTo>
                <a:lnTo>
                  <a:pt x="3154" y="2566"/>
                </a:lnTo>
                <a:lnTo>
                  <a:pt x="3160" y="2547"/>
                </a:lnTo>
                <a:lnTo>
                  <a:pt x="3166" y="2529"/>
                </a:lnTo>
                <a:lnTo>
                  <a:pt x="3174" y="2511"/>
                </a:lnTo>
                <a:lnTo>
                  <a:pt x="3182" y="2494"/>
                </a:lnTo>
                <a:lnTo>
                  <a:pt x="3192" y="2475"/>
                </a:lnTo>
                <a:lnTo>
                  <a:pt x="3203" y="2458"/>
                </a:lnTo>
                <a:lnTo>
                  <a:pt x="3216" y="2441"/>
                </a:lnTo>
                <a:lnTo>
                  <a:pt x="3228" y="2424"/>
                </a:lnTo>
                <a:lnTo>
                  <a:pt x="3241" y="2407"/>
                </a:lnTo>
                <a:lnTo>
                  <a:pt x="3255" y="2389"/>
                </a:lnTo>
                <a:lnTo>
                  <a:pt x="3287" y="2356"/>
                </a:lnTo>
                <a:lnTo>
                  <a:pt x="3320" y="2324"/>
                </a:lnTo>
                <a:lnTo>
                  <a:pt x="3356" y="2293"/>
                </a:lnTo>
                <a:lnTo>
                  <a:pt x="3396" y="2262"/>
                </a:lnTo>
                <a:lnTo>
                  <a:pt x="3436" y="2232"/>
                </a:lnTo>
                <a:lnTo>
                  <a:pt x="3479" y="2203"/>
                </a:lnTo>
                <a:lnTo>
                  <a:pt x="3523" y="2176"/>
                </a:lnTo>
                <a:lnTo>
                  <a:pt x="3569" y="2149"/>
                </a:lnTo>
                <a:lnTo>
                  <a:pt x="3615" y="2125"/>
                </a:lnTo>
                <a:lnTo>
                  <a:pt x="3662" y="2100"/>
                </a:lnTo>
                <a:lnTo>
                  <a:pt x="3708" y="2077"/>
                </a:lnTo>
                <a:lnTo>
                  <a:pt x="3756" y="2056"/>
                </a:lnTo>
                <a:lnTo>
                  <a:pt x="3804" y="2035"/>
                </a:lnTo>
                <a:lnTo>
                  <a:pt x="3850" y="2015"/>
                </a:lnTo>
                <a:lnTo>
                  <a:pt x="3896" y="1998"/>
                </a:lnTo>
                <a:lnTo>
                  <a:pt x="3940" y="1982"/>
                </a:lnTo>
                <a:lnTo>
                  <a:pt x="3984" y="1968"/>
                </a:lnTo>
                <a:lnTo>
                  <a:pt x="4026" y="1954"/>
                </a:lnTo>
                <a:lnTo>
                  <a:pt x="4065" y="1943"/>
                </a:lnTo>
                <a:lnTo>
                  <a:pt x="4103" y="1933"/>
                </a:lnTo>
                <a:lnTo>
                  <a:pt x="4139" y="1925"/>
                </a:lnTo>
                <a:lnTo>
                  <a:pt x="4170" y="1919"/>
                </a:lnTo>
                <a:lnTo>
                  <a:pt x="4200" y="1914"/>
                </a:lnTo>
                <a:lnTo>
                  <a:pt x="4226" y="1911"/>
                </a:lnTo>
                <a:lnTo>
                  <a:pt x="4248" y="1910"/>
                </a:lnTo>
                <a:lnTo>
                  <a:pt x="4268" y="1911"/>
                </a:lnTo>
                <a:lnTo>
                  <a:pt x="4288" y="1914"/>
                </a:lnTo>
                <a:lnTo>
                  <a:pt x="4308" y="1919"/>
                </a:lnTo>
                <a:lnTo>
                  <a:pt x="4327" y="1925"/>
                </a:lnTo>
                <a:lnTo>
                  <a:pt x="4347" y="1933"/>
                </a:lnTo>
                <a:lnTo>
                  <a:pt x="4365" y="1943"/>
                </a:lnTo>
                <a:lnTo>
                  <a:pt x="4384" y="1954"/>
                </a:lnTo>
                <a:lnTo>
                  <a:pt x="4401" y="1968"/>
                </a:lnTo>
                <a:lnTo>
                  <a:pt x="4418" y="1982"/>
                </a:lnTo>
                <a:lnTo>
                  <a:pt x="4435" y="1998"/>
                </a:lnTo>
                <a:lnTo>
                  <a:pt x="4452" y="2015"/>
                </a:lnTo>
                <a:lnTo>
                  <a:pt x="4468" y="2035"/>
                </a:lnTo>
                <a:lnTo>
                  <a:pt x="4483" y="2056"/>
                </a:lnTo>
                <a:lnTo>
                  <a:pt x="4498" y="2077"/>
                </a:lnTo>
                <a:lnTo>
                  <a:pt x="4512" y="2100"/>
                </a:lnTo>
                <a:lnTo>
                  <a:pt x="4526" y="2125"/>
                </a:lnTo>
                <a:lnTo>
                  <a:pt x="4539" y="2149"/>
                </a:lnTo>
                <a:lnTo>
                  <a:pt x="4552" y="2176"/>
                </a:lnTo>
                <a:lnTo>
                  <a:pt x="4563" y="2203"/>
                </a:lnTo>
                <a:lnTo>
                  <a:pt x="4574" y="2232"/>
                </a:lnTo>
                <a:lnTo>
                  <a:pt x="4583" y="2262"/>
                </a:lnTo>
                <a:lnTo>
                  <a:pt x="4593" y="2293"/>
                </a:lnTo>
                <a:lnTo>
                  <a:pt x="4602" y="2324"/>
                </a:lnTo>
                <a:lnTo>
                  <a:pt x="4610" y="2356"/>
                </a:lnTo>
                <a:lnTo>
                  <a:pt x="4617" y="2389"/>
                </a:lnTo>
                <a:lnTo>
                  <a:pt x="4623" y="2424"/>
                </a:lnTo>
                <a:lnTo>
                  <a:pt x="4629" y="2458"/>
                </a:lnTo>
                <a:lnTo>
                  <a:pt x="4633" y="2494"/>
                </a:lnTo>
                <a:lnTo>
                  <a:pt x="4636" y="2529"/>
                </a:lnTo>
                <a:lnTo>
                  <a:pt x="4639" y="2566"/>
                </a:lnTo>
                <a:lnTo>
                  <a:pt x="4640" y="2603"/>
                </a:lnTo>
                <a:lnTo>
                  <a:pt x="4641" y="2641"/>
                </a:lnTo>
                <a:close/>
                <a:moveTo>
                  <a:pt x="2644" y="644"/>
                </a:moveTo>
                <a:lnTo>
                  <a:pt x="2644" y="644"/>
                </a:lnTo>
                <a:lnTo>
                  <a:pt x="2681" y="644"/>
                </a:lnTo>
                <a:lnTo>
                  <a:pt x="2719" y="646"/>
                </a:lnTo>
                <a:lnTo>
                  <a:pt x="2756" y="649"/>
                </a:lnTo>
                <a:lnTo>
                  <a:pt x="2791" y="652"/>
                </a:lnTo>
                <a:lnTo>
                  <a:pt x="2827" y="656"/>
                </a:lnTo>
                <a:lnTo>
                  <a:pt x="2861" y="662"/>
                </a:lnTo>
                <a:lnTo>
                  <a:pt x="2896" y="668"/>
                </a:lnTo>
                <a:lnTo>
                  <a:pt x="2929" y="674"/>
                </a:lnTo>
                <a:lnTo>
                  <a:pt x="2961" y="683"/>
                </a:lnTo>
                <a:lnTo>
                  <a:pt x="2992" y="692"/>
                </a:lnTo>
                <a:lnTo>
                  <a:pt x="3023" y="701"/>
                </a:lnTo>
                <a:lnTo>
                  <a:pt x="3052" y="711"/>
                </a:lnTo>
                <a:lnTo>
                  <a:pt x="3081" y="722"/>
                </a:lnTo>
                <a:lnTo>
                  <a:pt x="3109" y="733"/>
                </a:lnTo>
                <a:lnTo>
                  <a:pt x="3136" y="747"/>
                </a:lnTo>
                <a:lnTo>
                  <a:pt x="3160" y="759"/>
                </a:lnTo>
                <a:lnTo>
                  <a:pt x="3185" y="773"/>
                </a:lnTo>
                <a:lnTo>
                  <a:pt x="3208" y="787"/>
                </a:lnTo>
                <a:lnTo>
                  <a:pt x="3229" y="802"/>
                </a:lnTo>
                <a:lnTo>
                  <a:pt x="3250" y="818"/>
                </a:lnTo>
                <a:lnTo>
                  <a:pt x="3268" y="834"/>
                </a:lnTo>
                <a:lnTo>
                  <a:pt x="3287" y="850"/>
                </a:lnTo>
                <a:lnTo>
                  <a:pt x="3303" y="867"/>
                </a:lnTo>
                <a:lnTo>
                  <a:pt x="3317" y="884"/>
                </a:lnTo>
                <a:lnTo>
                  <a:pt x="3331" y="902"/>
                </a:lnTo>
                <a:lnTo>
                  <a:pt x="3342" y="921"/>
                </a:lnTo>
                <a:lnTo>
                  <a:pt x="3352" y="939"/>
                </a:lnTo>
                <a:lnTo>
                  <a:pt x="3360" y="958"/>
                </a:lnTo>
                <a:lnTo>
                  <a:pt x="3366" y="977"/>
                </a:lnTo>
                <a:lnTo>
                  <a:pt x="3371" y="997"/>
                </a:lnTo>
                <a:lnTo>
                  <a:pt x="3374" y="1016"/>
                </a:lnTo>
                <a:lnTo>
                  <a:pt x="3375" y="1037"/>
                </a:lnTo>
                <a:lnTo>
                  <a:pt x="3374" y="1059"/>
                </a:lnTo>
                <a:lnTo>
                  <a:pt x="3371" y="1085"/>
                </a:lnTo>
                <a:lnTo>
                  <a:pt x="3366" y="1115"/>
                </a:lnTo>
                <a:lnTo>
                  <a:pt x="3360" y="1148"/>
                </a:lnTo>
                <a:lnTo>
                  <a:pt x="3352" y="1182"/>
                </a:lnTo>
                <a:lnTo>
                  <a:pt x="3342" y="1220"/>
                </a:lnTo>
                <a:lnTo>
                  <a:pt x="3331" y="1259"/>
                </a:lnTo>
                <a:lnTo>
                  <a:pt x="3317" y="1301"/>
                </a:lnTo>
                <a:lnTo>
                  <a:pt x="3303" y="1345"/>
                </a:lnTo>
                <a:lnTo>
                  <a:pt x="3287" y="1389"/>
                </a:lnTo>
                <a:lnTo>
                  <a:pt x="3268" y="1436"/>
                </a:lnTo>
                <a:lnTo>
                  <a:pt x="3250" y="1482"/>
                </a:lnTo>
                <a:lnTo>
                  <a:pt x="3229" y="1529"/>
                </a:lnTo>
                <a:lnTo>
                  <a:pt x="3208" y="1577"/>
                </a:lnTo>
                <a:lnTo>
                  <a:pt x="3185" y="1624"/>
                </a:lnTo>
                <a:lnTo>
                  <a:pt x="3160" y="1671"/>
                </a:lnTo>
                <a:lnTo>
                  <a:pt x="3136" y="1718"/>
                </a:lnTo>
                <a:lnTo>
                  <a:pt x="3109" y="1763"/>
                </a:lnTo>
                <a:lnTo>
                  <a:pt x="3081" y="1807"/>
                </a:lnTo>
                <a:lnTo>
                  <a:pt x="3052" y="1850"/>
                </a:lnTo>
                <a:lnTo>
                  <a:pt x="3023" y="1890"/>
                </a:lnTo>
                <a:lnTo>
                  <a:pt x="2992" y="1930"/>
                </a:lnTo>
                <a:lnTo>
                  <a:pt x="2961" y="1965"/>
                </a:lnTo>
                <a:lnTo>
                  <a:pt x="2929" y="2000"/>
                </a:lnTo>
                <a:lnTo>
                  <a:pt x="2896" y="2030"/>
                </a:lnTo>
                <a:lnTo>
                  <a:pt x="2878" y="2045"/>
                </a:lnTo>
                <a:lnTo>
                  <a:pt x="2861" y="2058"/>
                </a:lnTo>
                <a:lnTo>
                  <a:pt x="2844" y="2071"/>
                </a:lnTo>
                <a:lnTo>
                  <a:pt x="2827" y="2083"/>
                </a:lnTo>
                <a:lnTo>
                  <a:pt x="2809" y="2094"/>
                </a:lnTo>
                <a:lnTo>
                  <a:pt x="2791" y="2104"/>
                </a:lnTo>
                <a:lnTo>
                  <a:pt x="2773" y="2112"/>
                </a:lnTo>
                <a:lnTo>
                  <a:pt x="2756" y="2120"/>
                </a:lnTo>
                <a:lnTo>
                  <a:pt x="2737" y="2126"/>
                </a:lnTo>
                <a:lnTo>
                  <a:pt x="2719" y="2132"/>
                </a:lnTo>
                <a:lnTo>
                  <a:pt x="2701" y="2136"/>
                </a:lnTo>
                <a:lnTo>
                  <a:pt x="2681" y="2139"/>
                </a:lnTo>
                <a:lnTo>
                  <a:pt x="2663" y="2141"/>
                </a:lnTo>
                <a:lnTo>
                  <a:pt x="2644" y="2142"/>
                </a:lnTo>
                <a:lnTo>
                  <a:pt x="2625" y="2141"/>
                </a:lnTo>
                <a:lnTo>
                  <a:pt x="2606" y="2139"/>
                </a:lnTo>
                <a:lnTo>
                  <a:pt x="2588" y="2136"/>
                </a:lnTo>
                <a:lnTo>
                  <a:pt x="2570" y="2132"/>
                </a:lnTo>
                <a:lnTo>
                  <a:pt x="2551" y="2126"/>
                </a:lnTo>
                <a:lnTo>
                  <a:pt x="2533" y="2120"/>
                </a:lnTo>
                <a:lnTo>
                  <a:pt x="2514" y="2112"/>
                </a:lnTo>
                <a:lnTo>
                  <a:pt x="2497" y="2104"/>
                </a:lnTo>
                <a:lnTo>
                  <a:pt x="2479" y="2094"/>
                </a:lnTo>
                <a:lnTo>
                  <a:pt x="2462" y="2083"/>
                </a:lnTo>
                <a:lnTo>
                  <a:pt x="2444" y="2071"/>
                </a:lnTo>
                <a:lnTo>
                  <a:pt x="2427" y="2058"/>
                </a:lnTo>
                <a:lnTo>
                  <a:pt x="2410" y="2045"/>
                </a:lnTo>
                <a:lnTo>
                  <a:pt x="2393" y="2030"/>
                </a:lnTo>
                <a:lnTo>
                  <a:pt x="2360" y="2000"/>
                </a:lnTo>
                <a:lnTo>
                  <a:pt x="2328" y="1965"/>
                </a:lnTo>
                <a:lnTo>
                  <a:pt x="2296" y="1930"/>
                </a:lnTo>
                <a:lnTo>
                  <a:pt x="2266" y="1890"/>
                </a:lnTo>
                <a:lnTo>
                  <a:pt x="2236" y="1850"/>
                </a:lnTo>
                <a:lnTo>
                  <a:pt x="2208" y="1807"/>
                </a:lnTo>
                <a:lnTo>
                  <a:pt x="2180" y="1763"/>
                </a:lnTo>
                <a:lnTo>
                  <a:pt x="2154" y="1718"/>
                </a:lnTo>
                <a:lnTo>
                  <a:pt x="2128" y="1671"/>
                </a:lnTo>
                <a:lnTo>
                  <a:pt x="2104" y="1624"/>
                </a:lnTo>
                <a:lnTo>
                  <a:pt x="2082" y="1577"/>
                </a:lnTo>
                <a:lnTo>
                  <a:pt x="2060" y="1529"/>
                </a:lnTo>
                <a:lnTo>
                  <a:pt x="2039" y="1482"/>
                </a:lnTo>
                <a:lnTo>
                  <a:pt x="2020" y="1436"/>
                </a:lnTo>
                <a:lnTo>
                  <a:pt x="2003" y="1389"/>
                </a:lnTo>
                <a:lnTo>
                  <a:pt x="1986" y="1345"/>
                </a:lnTo>
                <a:lnTo>
                  <a:pt x="1973" y="1301"/>
                </a:lnTo>
                <a:lnTo>
                  <a:pt x="1959" y="1259"/>
                </a:lnTo>
                <a:lnTo>
                  <a:pt x="1948" y="1220"/>
                </a:lnTo>
                <a:lnTo>
                  <a:pt x="1938" y="1182"/>
                </a:lnTo>
                <a:lnTo>
                  <a:pt x="1930" y="1148"/>
                </a:lnTo>
                <a:lnTo>
                  <a:pt x="1924" y="1115"/>
                </a:lnTo>
                <a:lnTo>
                  <a:pt x="1919" y="1085"/>
                </a:lnTo>
                <a:lnTo>
                  <a:pt x="1916" y="1059"/>
                </a:lnTo>
                <a:lnTo>
                  <a:pt x="1915" y="1037"/>
                </a:lnTo>
                <a:lnTo>
                  <a:pt x="1916" y="1016"/>
                </a:lnTo>
                <a:lnTo>
                  <a:pt x="1919" y="997"/>
                </a:lnTo>
                <a:lnTo>
                  <a:pt x="1924" y="977"/>
                </a:lnTo>
                <a:lnTo>
                  <a:pt x="1930" y="958"/>
                </a:lnTo>
                <a:lnTo>
                  <a:pt x="1938" y="939"/>
                </a:lnTo>
                <a:lnTo>
                  <a:pt x="1948" y="921"/>
                </a:lnTo>
                <a:lnTo>
                  <a:pt x="1959" y="902"/>
                </a:lnTo>
                <a:lnTo>
                  <a:pt x="1973" y="884"/>
                </a:lnTo>
                <a:lnTo>
                  <a:pt x="1986" y="867"/>
                </a:lnTo>
                <a:lnTo>
                  <a:pt x="2003" y="850"/>
                </a:lnTo>
                <a:lnTo>
                  <a:pt x="2020" y="834"/>
                </a:lnTo>
                <a:lnTo>
                  <a:pt x="2039" y="818"/>
                </a:lnTo>
                <a:lnTo>
                  <a:pt x="2060" y="802"/>
                </a:lnTo>
                <a:lnTo>
                  <a:pt x="2082" y="787"/>
                </a:lnTo>
                <a:lnTo>
                  <a:pt x="2104" y="773"/>
                </a:lnTo>
                <a:lnTo>
                  <a:pt x="2128" y="759"/>
                </a:lnTo>
                <a:lnTo>
                  <a:pt x="2154" y="747"/>
                </a:lnTo>
                <a:lnTo>
                  <a:pt x="2180" y="733"/>
                </a:lnTo>
                <a:lnTo>
                  <a:pt x="2208" y="722"/>
                </a:lnTo>
                <a:lnTo>
                  <a:pt x="2236" y="711"/>
                </a:lnTo>
                <a:lnTo>
                  <a:pt x="2266" y="701"/>
                </a:lnTo>
                <a:lnTo>
                  <a:pt x="2296" y="692"/>
                </a:lnTo>
                <a:lnTo>
                  <a:pt x="2328" y="683"/>
                </a:lnTo>
                <a:lnTo>
                  <a:pt x="2360" y="674"/>
                </a:lnTo>
                <a:lnTo>
                  <a:pt x="2393" y="668"/>
                </a:lnTo>
                <a:lnTo>
                  <a:pt x="2427" y="662"/>
                </a:lnTo>
                <a:lnTo>
                  <a:pt x="2462" y="656"/>
                </a:lnTo>
                <a:lnTo>
                  <a:pt x="2497" y="652"/>
                </a:lnTo>
                <a:lnTo>
                  <a:pt x="2533" y="649"/>
                </a:lnTo>
                <a:lnTo>
                  <a:pt x="2570" y="646"/>
                </a:lnTo>
                <a:lnTo>
                  <a:pt x="2606" y="644"/>
                </a:lnTo>
                <a:lnTo>
                  <a:pt x="2644" y="644"/>
                </a:lnTo>
                <a:close/>
                <a:moveTo>
                  <a:pt x="649" y="2641"/>
                </a:moveTo>
                <a:lnTo>
                  <a:pt x="649" y="2641"/>
                </a:lnTo>
                <a:lnTo>
                  <a:pt x="649" y="2603"/>
                </a:lnTo>
                <a:lnTo>
                  <a:pt x="650" y="2566"/>
                </a:lnTo>
                <a:lnTo>
                  <a:pt x="652" y="2529"/>
                </a:lnTo>
                <a:lnTo>
                  <a:pt x="656" y="2494"/>
                </a:lnTo>
                <a:lnTo>
                  <a:pt x="661" y="2458"/>
                </a:lnTo>
                <a:lnTo>
                  <a:pt x="666" y="2424"/>
                </a:lnTo>
                <a:lnTo>
                  <a:pt x="672" y="2389"/>
                </a:lnTo>
                <a:lnTo>
                  <a:pt x="679" y="2356"/>
                </a:lnTo>
                <a:lnTo>
                  <a:pt x="687" y="2324"/>
                </a:lnTo>
                <a:lnTo>
                  <a:pt x="695" y="2293"/>
                </a:lnTo>
                <a:lnTo>
                  <a:pt x="705" y="2262"/>
                </a:lnTo>
                <a:lnTo>
                  <a:pt x="715" y="2232"/>
                </a:lnTo>
                <a:lnTo>
                  <a:pt x="726" y="2203"/>
                </a:lnTo>
                <a:lnTo>
                  <a:pt x="738" y="2176"/>
                </a:lnTo>
                <a:lnTo>
                  <a:pt x="750" y="2149"/>
                </a:lnTo>
                <a:lnTo>
                  <a:pt x="764" y="2125"/>
                </a:lnTo>
                <a:lnTo>
                  <a:pt x="777" y="2100"/>
                </a:lnTo>
                <a:lnTo>
                  <a:pt x="791" y="2077"/>
                </a:lnTo>
                <a:lnTo>
                  <a:pt x="806" y="2056"/>
                </a:lnTo>
                <a:lnTo>
                  <a:pt x="822" y="2035"/>
                </a:lnTo>
                <a:lnTo>
                  <a:pt x="837" y="2015"/>
                </a:lnTo>
                <a:lnTo>
                  <a:pt x="853" y="1998"/>
                </a:lnTo>
                <a:lnTo>
                  <a:pt x="871" y="1982"/>
                </a:lnTo>
                <a:lnTo>
                  <a:pt x="889" y="1968"/>
                </a:lnTo>
                <a:lnTo>
                  <a:pt x="906" y="1954"/>
                </a:lnTo>
                <a:lnTo>
                  <a:pt x="925" y="1943"/>
                </a:lnTo>
                <a:lnTo>
                  <a:pt x="943" y="1933"/>
                </a:lnTo>
                <a:lnTo>
                  <a:pt x="963" y="1925"/>
                </a:lnTo>
                <a:lnTo>
                  <a:pt x="982" y="1919"/>
                </a:lnTo>
                <a:lnTo>
                  <a:pt x="1002" y="1914"/>
                </a:lnTo>
                <a:lnTo>
                  <a:pt x="1021" y="1911"/>
                </a:lnTo>
                <a:lnTo>
                  <a:pt x="1042" y="1910"/>
                </a:lnTo>
                <a:lnTo>
                  <a:pt x="1064" y="1911"/>
                </a:lnTo>
                <a:lnTo>
                  <a:pt x="1090" y="1914"/>
                </a:lnTo>
                <a:lnTo>
                  <a:pt x="1119" y="1919"/>
                </a:lnTo>
                <a:lnTo>
                  <a:pt x="1151" y="1925"/>
                </a:lnTo>
                <a:lnTo>
                  <a:pt x="1187" y="1933"/>
                </a:lnTo>
                <a:lnTo>
                  <a:pt x="1224" y="1943"/>
                </a:lnTo>
                <a:lnTo>
                  <a:pt x="1264" y="1954"/>
                </a:lnTo>
                <a:lnTo>
                  <a:pt x="1306" y="1968"/>
                </a:lnTo>
                <a:lnTo>
                  <a:pt x="1349" y="1982"/>
                </a:lnTo>
                <a:lnTo>
                  <a:pt x="1394" y="1998"/>
                </a:lnTo>
                <a:lnTo>
                  <a:pt x="1439" y="2015"/>
                </a:lnTo>
                <a:lnTo>
                  <a:pt x="1486" y="2035"/>
                </a:lnTo>
                <a:lnTo>
                  <a:pt x="1534" y="2056"/>
                </a:lnTo>
                <a:lnTo>
                  <a:pt x="1580" y="2077"/>
                </a:lnTo>
                <a:lnTo>
                  <a:pt x="1628" y="2100"/>
                </a:lnTo>
                <a:lnTo>
                  <a:pt x="1675" y="2125"/>
                </a:lnTo>
                <a:lnTo>
                  <a:pt x="1721" y="2149"/>
                </a:lnTo>
                <a:lnTo>
                  <a:pt x="1767" y="2176"/>
                </a:lnTo>
                <a:lnTo>
                  <a:pt x="1811" y="2203"/>
                </a:lnTo>
                <a:lnTo>
                  <a:pt x="1854" y="2232"/>
                </a:lnTo>
                <a:lnTo>
                  <a:pt x="1894" y="2262"/>
                </a:lnTo>
                <a:lnTo>
                  <a:pt x="1933" y="2293"/>
                </a:lnTo>
                <a:lnTo>
                  <a:pt x="1970" y="2324"/>
                </a:lnTo>
                <a:lnTo>
                  <a:pt x="2003" y="2356"/>
                </a:lnTo>
                <a:lnTo>
                  <a:pt x="2035" y="2389"/>
                </a:lnTo>
                <a:lnTo>
                  <a:pt x="2049" y="2407"/>
                </a:lnTo>
                <a:lnTo>
                  <a:pt x="2062" y="2424"/>
                </a:lnTo>
                <a:lnTo>
                  <a:pt x="2074" y="2441"/>
                </a:lnTo>
                <a:lnTo>
                  <a:pt x="2087" y="2458"/>
                </a:lnTo>
                <a:lnTo>
                  <a:pt x="2098" y="2475"/>
                </a:lnTo>
                <a:lnTo>
                  <a:pt x="2107" y="2494"/>
                </a:lnTo>
                <a:lnTo>
                  <a:pt x="2116" y="2511"/>
                </a:lnTo>
                <a:lnTo>
                  <a:pt x="2123" y="2529"/>
                </a:lnTo>
                <a:lnTo>
                  <a:pt x="2129" y="2547"/>
                </a:lnTo>
                <a:lnTo>
                  <a:pt x="2136" y="2566"/>
                </a:lnTo>
                <a:lnTo>
                  <a:pt x="2139" y="2584"/>
                </a:lnTo>
                <a:lnTo>
                  <a:pt x="2143" y="2603"/>
                </a:lnTo>
                <a:lnTo>
                  <a:pt x="2145" y="2621"/>
                </a:lnTo>
                <a:lnTo>
                  <a:pt x="2145" y="2641"/>
                </a:lnTo>
                <a:lnTo>
                  <a:pt x="2145" y="2659"/>
                </a:lnTo>
                <a:lnTo>
                  <a:pt x="2143" y="2677"/>
                </a:lnTo>
                <a:lnTo>
                  <a:pt x="2139" y="2696"/>
                </a:lnTo>
                <a:lnTo>
                  <a:pt x="2136" y="2715"/>
                </a:lnTo>
                <a:lnTo>
                  <a:pt x="2129" y="2733"/>
                </a:lnTo>
                <a:lnTo>
                  <a:pt x="2123" y="2751"/>
                </a:lnTo>
                <a:lnTo>
                  <a:pt x="2116" y="2769"/>
                </a:lnTo>
                <a:lnTo>
                  <a:pt x="2107" y="2788"/>
                </a:lnTo>
                <a:lnTo>
                  <a:pt x="2098" y="2805"/>
                </a:lnTo>
                <a:lnTo>
                  <a:pt x="2087" y="2822"/>
                </a:lnTo>
                <a:lnTo>
                  <a:pt x="2074" y="2840"/>
                </a:lnTo>
                <a:lnTo>
                  <a:pt x="2062" y="2858"/>
                </a:lnTo>
                <a:lnTo>
                  <a:pt x="2049" y="2875"/>
                </a:lnTo>
                <a:lnTo>
                  <a:pt x="2035" y="2891"/>
                </a:lnTo>
                <a:lnTo>
                  <a:pt x="2003" y="2924"/>
                </a:lnTo>
                <a:lnTo>
                  <a:pt x="1970" y="2957"/>
                </a:lnTo>
                <a:lnTo>
                  <a:pt x="1933" y="2989"/>
                </a:lnTo>
                <a:lnTo>
                  <a:pt x="1894" y="3019"/>
                </a:lnTo>
                <a:lnTo>
                  <a:pt x="1854" y="3049"/>
                </a:lnTo>
                <a:lnTo>
                  <a:pt x="1811" y="3077"/>
                </a:lnTo>
                <a:lnTo>
                  <a:pt x="1767" y="3105"/>
                </a:lnTo>
                <a:lnTo>
                  <a:pt x="1721" y="3131"/>
                </a:lnTo>
                <a:lnTo>
                  <a:pt x="1675" y="3157"/>
                </a:lnTo>
                <a:lnTo>
                  <a:pt x="1628" y="3181"/>
                </a:lnTo>
                <a:lnTo>
                  <a:pt x="1580" y="3203"/>
                </a:lnTo>
                <a:lnTo>
                  <a:pt x="1534" y="3225"/>
                </a:lnTo>
                <a:lnTo>
                  <a:pt x="1486" y="3246"/>
                </a:lnTo>
                <a:lnTo>
                  <a:pt x="1439" y="3265"/>
                </a:lnTo>
                <a:lnTo>
                  <a:pt x="1394" y="3283"/>
                </a:lnTo>
                <a:lnTo>
                  <a:pt x="1349" y="3299"/>
                </a:lnTo>
                <a:lnTo>
                  <a:pt x="1306" y="3314"/>
                </a:lnTo>
                <a:lnTo>
                  <a:pt x="1264" y="3326"/>
                </a:lnTo>
                <a:lnTo>
                  <a:pt x="1224" y="3338"/>
                </a:lnTo>
                <a:lnTo>
                  <a:pt x="1187" y="3348"/>
                </a:lnTo>
                <a:lnTo>
                  <a:pt x="1151" y="3355"/>
                </a:lnTo>
                <a:lnTo>
                  <a:pt x="1119" y="3363"/>
                </a:lnTo>
                <a:lnTo>
                  <a:pt x="1090" y="3368"/>
                </a:lnTo>
                <a:lnTo>
                  <a:pt x="1064" y="3370"/>
                </a:lnTo>
                <a:lnTo>
                  <a:pt x="1042" y="3371"/>
                </a:lnTo>
                <a:lnTo>
                  <a:pt x="1021" y="3370"/>
                </a:lnTo>
                <a:lnTo>
                  <a:pt x="1002" y="3368"/>
                </a:lnTo>
                <a:lnTo>
                  <a:pt x="982" y="3363"/>
                </a:lnTo>
                <a:lnTo>
                  <a:pt x="963" y="3355"/>
                </a:lnTo>
                <a:lnTo>
                  <a:pt x="943" y="3348"/>
                </a:lnTo>
                <a:lnTo>
                  <a:pt x="925" y="3338"/>
                </a:lnTo>
                <a:lnTo>
                  <a:pt x="906" y="3326"/>
                </a:lnTo>
                <a:lnTo>
                  <a:pt x="889" y="3314"/>
                </a:lnTo>
                <a:lnTo>
                  <a:pt x="871" y="3299"/>
                </a:lnTo>
                <a:lnTo>
                  <a:pt x="853" y="3283"/>
                </a:lnTo>
                <a:lnTo>
                  <a:pt x="837" y="3265"/>
                </a:lnTo>
                <a:lnTo>
                  <a:pt x="822" y="3246"/>
                </a:lnTo>
                <a:lnTo>
                  <a:pt x="806" y="3225"/>
                </a:lnTo>
                <a:lnTo>
                  <a:pt x="791" y="3203"/>
                </a:lnTo>
                <a:lnTo>
                  <a:pt x="777" y="3181"/>
                </a:lnTo>
                <a:lnTo>
                  <a:pt x="764" y="3157"/>
                </a:lnTo>
                <a:lnTo>
                  <a:pt x="750" y="3131"/>
                </a:lnTo>
                <a:lnTo>
                  <a:pt x="738" y="3105"/>
                </a:lnTo>
                <a:lnTo>
                  <a:pt x="726" y="3077"/>
                </a:lnTo>
                <a:lnTo>
                  <a:pt x="715" y="3049"/>
                </a:lnTo>
                <a:lnTo>
                  <a:pt x="705" y="3019"/>
                </a:lnTo>
                <a:lnTo>
                  <a:pt x="695" y="2989"/>
                </a:lnTo>
                <a:lnTo>
                  <a:pt x="687" y="2957"/>
                </a:lnTo>
                <a:lnTo>
                  <a:pt x="679" y="2924"/>
                </a:lnTo>
                <a:lnTo>
                  <a:pt x="672" y="2891"/>
                </a:lnTo>
                <a:lnTo>
                  <a:pt x="666" y="2858"/>
                </a:lnTo>
                <a:lnTo>
                  <a:pt x="661" y="2822"/>
                </a:lnTo>
                <a:lnTo>
                  <a:pt x="656" y="2788"/>
                </a:lnTo>
                <a:lnTo>
                  <a:pt x="652" y="2751"/>
                </a:lnTo>
                <a:lnTo>
                  <a:pt x="650" y="2715"/>
                </a:lnTo>
                <a:lnTo>
                  <a:pt x="649" y="2677"/>
                </a:lnTo>
                <a:lnTo>
                  <a:pt x="649" y="2641"/>
                </a:lnTo>
                <a:close/>
                <a:moveTo>
                  <a:pt x="1915" y="4244"/>
                </a:moveTo>
                <a:lnTo>
                  <a:pt x="1915" y="4244"/>
                </a:lnTo>
                <a:lnTo>
                  <a:pt x="1916" y="4222"/>
                </a:lnTo>
                <a:lnTo>
                  <a:pt x="1919" y="4196"/>
                </a:lnTo>
                <a:lnTo>
                  <a:pt x="1924" y="4167"/>
                </a:lnTo>
                <a:lnTo>
                  <a:pt x="1930" y="4134"/>
                </a:lnTo>
                <a:lnTo>
                  <a:pt x="1938" y="4099"/>
                </a:lnTo>
                <a:lnTo>
                  <a:pt x="1948" y="4061"/>
                </a:lnTo>
                <a:lnTo>
                  <a:pt x="1959" y="4022"/>
                </a:lnTo>
                <a:lnTo>
                  <a:pt x="1973" y="3980"/>
                </a:lnTo>
                <a:lnTo>
                  <a:pt x="1986" y="3936"/>
                </a:lnTo>
                <a:lnTo>
                  <a:pt x="2003" y="3892"/>
                </a:lnTo>
                <a:lnTo>
                  <a:pt x="2020" y="3846"/>
                </a:lnTo>
                <a:lnTo>
                  <a:pt x="2039" y="3799"/>
                </a:lnTo>
                <a:lnTo>
                  <a:pt x="2060" y="3752"/>
                </a:lnTo>
                <a:lnTo>
                  <a:pt x="2082" y="3705"/>
                </a:lnTo>
                <a:lnTo>
                  <a:pt x="2104" y="3658"/>
                </a:lnTo>
                <a:lnTo>
                  <a:pt x="2128" y="3610"/>
                </a:lnTo>
                <a:lnTo>
                  <a:pt x="2154" y="3564"/>
                </a:lnTo>
                <a:lnTo>
                  <a:pt x="2180" y="3518"/>
                </a:lnTo>
                <a:lnTo>
                  <a:pt x="2208" y="3474"/>
                </a:lnTo>
                <a:lnTo>
                  <a:pt x="2236" y="3433"/>
                </a:lnTo>
                <a:lnTo>
                  <a:pt x="2266" y="3391"/>
                </a:lnTo>
                <a:lnTo>
                  <a:pt x="2296" y="3353"/>
                </a:lnTo>
                <a:lnTo>
                  <a:pt x="2328" y="3316"/>
                </a:lnTo>
                <a:lnTo>
                  <a:pt x="2360" y="3282"/>
                </a:lnTo>
                <a:lnTo>
                  <a:pt x="2393" y="3251"/>
                </a:lnTo>
                <a:lnTo>
                  <a:pt x="2410" y="3236"/>
                </a:lnTo>
                <a:lnTo>
                  <a:pt x="2427" y="3223"/>
                </a:lnTo>
                <a:lnTo>
                  <a:pt x="2444" y="3211"/>
                </a:lnTo>
                <a:lnTo>
                  <a:pt x="2462" y="3198"/>
                </a:lnTo>
                <a:lnTo>
                  <a:pt x="2479" y="3189"/>
                </a:lnTo>
                <a:lnTo>
                  <a:pt x="2497" y="3179"/>
                </a:lnTo>
                <a:lnTo>
                  <a:pt x="2514" y="3170"/>
                </a:lnTo>
                <a:lnTo>
                  <a:pt x="2533" y="3162"/>
                </a:lnTo>
                <a:lnTo>
                  <a:pt x="2551" y="3155"/>
                </a:lnTo>
                <a:lnTo>
                  <a:pt x="2570" y="3149"/>
                </a:lnTo>
                <a:lnTo>
                  <a:pt x="2588" y="3146"/>
                </a:lnTo>
                <a:lnTo>
                  <a:pt x="2606" y="3142"/>
                </a:lnTo>
                <a:lnTo>
                  <a:pt x="2625" y="3141"/>
                </a:lnTo>
                <a:lnTo>
                  <a:pt x="2644" y="3140"/>
                </a:lnTo>
                <a:lnTo>
                  <a:pt x="2663" y="3141"/>
                </a:lnTo>
                <a:lnTo>
                  <a:pt x="2681" y="3142"/>
                </a:lnTo>
                <a:lnTo>
                  <a:pt x="2701" y="3146"/>
                </a:lnTo>
                <a:lnTo>
                  <a:pt x="2719" y="3149"/>
                </a:lnTo>
                <a:lnTo>
                  <a:pt x="2737" y="3155"/>
                </a:lnTo>
                <a:lnTo>
                  <a:pt x="2756" y="3162"/>
                </a:lnTo>
                <a:lnTo>
                  <a:pt x="2773" y="3170"/>
                </a:lnTo>
                <a:lnTo>
                  <a:pt x="2791" y="3179"/>
                </a:lnTo>
                <a:lnTo>
                  <a:pt x="2809" y="3189"/>
                </a:lnTo>
                <a:lnTo>
                  <a:pt x="2827" y="3198"/>
                </a:lnTo>
                <a:lnTo>
                  <a:pt x="2844" y="3211"/>
                </a:lnTo>
                <a:lnTo>
                  <a:pt x="2861" y="3223"/>
                </a:lnTo>
                <a:lnTo>
                  <a:pt x="2878" y="3236"/>
                </a:lnTo>
                <a:lnTo>
                  <a:pt x="2896" y="3251"/>
                </a:lnTo>
                <a:lnTo>
                  <a:pt x="2929" y="3282"/>
                </a:lnTo>
                <a:lnTo>
                  <a:pt x="2961" y="3316"/>
                </a:lnTo>
                <a:lnTo>
                  <a:pt x="2992" y="3353"/>
                </a:lnTo>
                <a:lnTo>
                  <a:pt x="3023" y="3391"/>
                </a:lnTo>
                <a:lnTo>
                  <a:pt x="3052" y="3433"/>
                </a:lnTo>
                <a:lnTo>
                  <a:pt x="3081" y="3474"/>
                </a:lnTo>
                <a:lnTo>
                  <a:pt x="3109" y="3518"/>
                </a:lnTo>
                <a:lnTo>
                  <a:pt x="3136" y="3564"/>
                </a:lnTo>
                <a:lnTo>
                  <a:pt x="3160" y="3610"/>
                </a:lnTo>
                <a:lnTo>
                  <a:pt x="3185" y="3658"/>
                </a:lnTo>
                <a:lnTo>
                  <a:pt x="3208" y="3705"/>
                </a:lnTo>
                <a:lnTo>
                  <a:pt x="3229" y="3752"/>
                </a:lnTo>
                <a:lnTo>
                  <a:pt x="3250" y="3799"/>
                </a:lnTo>
                <a:lnTo>
                  <a:pt x="3268" y="3846"/>
                </a:lnTo>
                <a:lnTo>
                  <a:pt x="3287" y="3892"/>
                </a:lnTo>
                <a:lnTo>
                  <a:pt x="3303" y="3936"/>
                </a:lnTo>
                <a:lnTo>
                  <a:pt x="3317" y="3980"/>
                </a:lnTo>
                <a:lnTo>
                  <a:pt x="3331" y="4022"/>
                </a:lnTo>
                <a:lnTo>
                  <a:pt x="3342" y="4061"/>
                </a:lnTo>
                <a:lnTo>
                  <a:pt x="3352" y="4099"/>
                </a:lnTo>
                <a:lnTo>
                  <a:pt x="3360" y="4134"/>
                </a:lnTo>
                <a:lnTo>
                  <a:pt x="3366" y="4167"/>
                </a:lnTo>
                <a:lnTo>
                  <a:pt x="3371" y="4196"/>
                </a:lnTo>
                <a:lnTo>
                  <a:pt x="3374" y="4222"/>
                </a:lnTo>
                <a:lnTo>
                  <a:pt x="3375" y="4244"/>
                </a:lnTo>
                <a:lnTo>
                  <a:pt x="3374" y="4264"/>
                </a:lnTo>
                <a:lnTo>
                  <a:pt x="3371" y="4284"/>
                </a:lnTo>
                <a:lnTo>
                  <a:pt x="3366" y="4304"/>
                </a:lnTo>
                <a:lnTo>
                  <a:pt x="3360" y="4324"/>
                </a:lnTo>
                <a:lnTo>
                  <a:pt x="3352" y="4342"/>
                </a:lnTo>
                <a:lnTo>
                  <a:pt x="3342" y="4360"/>
                </a:lnTo>
                <a:lnTo>
                  <a:pt x="3331" y="4379"/>
                </a:lnTo>
                <a:lnTo>
                  <a:pt x="3317" y="4397"/>
                </a:lnTo>
                <a:lnTo>
                  <a:pt x="3303" y="4414"/>
                </a:lnTo>
                <a:lnTo>
                  <a:pt x="3287" y="4432"/>
                </a:lnTo>
                <a:lnTo>
                  <a:pt x="3268" y="4447"/>
                </a:lnTo>
                <a:lnTo>
                  <a:pt x="3250" y="4463"/>
                </a:lnTo>
                <a:lnTo>
                  <a:pt x="3229" y="4479"/>
                </a:lnTo>
                <a:lnTo>
                  <a:pt x="3208" y="4494"/>
                </a:lnTo>
                <a:lnTo>
                  <a:pt x="3185" y="4509"/>
                </a:lnTo>
                <a:lnTo>
                  <a:pt x="3160" y="4522"/>
                </a:lnTo>
                <a:lnTo>
                  <a:pt x="3136" y="4535"/>
                </a:lnTo>
                <a:lnTo>
                  <a:pt x="3109" y="4548"/>
                </a:lnTo>
                <a:lnTo>
                  <a:pt x="3081" y="4559"/>
                </a:lnTo>
                <a:lnTo>
                  <a:pt x="3052" y="4570"/>
                </a:lnTo>
                <a:lnTo>
                  <a:pt x="3023" y="4580"/>
                </a:lnTo>
                <a:lnTo>
                  <a:pt x="2992" y="4590"/>
                </a:lnTo>
                <a:lnTo>
                  <a:pt x="2961" y="4598"/>
                </a:lnTo>
                <a:lnTo>
                  <a:pt x="2929" y="4607"/>
                </a:lnTo>
                <a:lnTo>
                  <a:pt x="2896" y="4613"/>
                </a:lnTo>
                <a:lnTo>
                  <a:pt x="2861" y="4619"/>
                </a:lnTo>
                <a:lnTo>
                  <a:pt x="2827" y="4625"/>
                </a:lnTo>
                <a:lnTo>
                  <a:pt x="2791" y="4629"/>
                </a:lnTo>
                <a:lnTo>
                  <a:pt x="2756" y="4633"/>
                </a:lnTo>
                <a:lnTo>
                  <a:pt x="2719" y="4635"/>
                </a:lnTo>
                <a:lnTo>
                  <a:pt x="2681" y="4636"/>
                </a:lnTo>
                <a:lnTo>
                  <a:pt x="2644" y="4637"/>
                </a:lnTo>
                <a:lnTo>
                  <a:pt x="2606" y="4636"/>
                </a:lnTo>
                <a:lnTo>
                  <a:pt x="2570" y="4635"/>
                </a:lnTo>
                <a:lnTo>
                  <a:pt x="2533" y="4633"/>
                </a:lnTo>
                <a:lnTo>
                  <a:pt x="2497" y="4629"/>
                </a:lnTo>
                <a:lnTo>
                  <a:pt x="2462" y="4625"/>
                </a:lnTo>
                <a:lnTo>
                  <a:pt x="2427" y="4619"/>
                </a:lnTo>
                <a:lnTo>
                  <a:pt x="2393" y="4613"/>
                </a:lnTo>
                <a:lnTo>
                  <a:pt x="2360" y="4607"/>
                </a:lnTo>
                <a:lnTo>
                  <a:pt x="2328" y="4598"/>
                </a:lnTo>
                <a:lnTo>
                  <a:pt x="2296" y="4590"/>
                </a:lnTo>
                <a:lnTo>
                  <a:pt x="2266" y="4580"/>
                </a:lnTo>
                <a:lnTo>
                  <a:pt x="2236" y="4570"/>
                </a:lnTo>
                <a:lnTo>
                  <a:pt x="2208" y="4559"/>
                </a:lnTo>
                <a:lnTo>
                  <a:pt x="2180" y="4548"/>
                </a:lnTo>
                <a:lnTo>
                  <a:pt x="2154" y="4535"/>
                </a:lnTo>
                <a:lnTo>
                  <a:pt x="2128" y="4522"/>
                </a:lnTo>
                <a:lnTo>
                  <a:pt x="2104" y="4509"/>
                </a:lnTo>
                <a:lnTo>
                  <a:pt x="2082" y="4494"/>
                </a:lnTo>
                <a:lnTo>
                  <a:pt x="2060" y="4479"/>
                </a:lnTo>
                <a:lnTo>
                  <a:pt x="2039" y="4463"/>
                </a:lnTo>
                <a:lnTo>
                  <a:pt x="2020" y="4447"/>
                </a:lnTo>
                <a:lnTo>
                  <a:pt x="2003" y="4432"/>
                </a:lnTo>
                <a:lnTo>
                  <a:pt x="1986" y="4414"/>
                </a:lnTo>
                <a:lnTo>
                  <a:pt x="1973" y="4397"/>
                </a:lnTo>
                <a:lnTo>
                  <a:pt x="1959" y="4379"/>
                </a:lnTo>
                <a:lnTo>
                  <a:pt x="1948" y="4360"/>
                </a:lnTo>
                <a:lnTo>
                  <a:pt x="1938" y="4342"/>
                </a:lnTo>
                <a:lnTo>
                  <a:pt x="1930" y="4324"/>
                </a:lnTo>
                <a:lnTo>
                  <a:pt x="1924" y="4304"/>
                </a:lnTo>
                <a:lnTo>
                  <a:pt x="1919" y="4284"/>
                </a:lnTo>
                <a:lnTo>
                  <a:pt x="1916" y="4264"/>
                </a:lnTo>
                <a:lnTo>
                  <a:pt x="1915" y="4244"/>
                </a:lnTo>
                <a:close/>
                <a:moveTo>
                  <a:pt x="2644" y="0"/>
                </a:moveTo>
                <a:lnTo>
                  <a:pt x="2644" y="0"/>
                </a:lnTo>
                <a:lnTo>
                  <a:pt x="2576" y="0"/>
                </a:lnTo>
                <a:lnTo>
                  <a:pt x="2508" y="3"/>
                </a:lnTo>
                <a:lnTo>
                  <a:pt x="2441" y="8"/>
                </a:lnTo>
                <a:lnTo>
                  <a:pt x="2373" y="14"/>
                </a:lnTo>
                <a:lnTo>
                  <a:pt x="2307" y="21"/>
                </a:lnTo>
                <a:lnTo>
                  <a:pt x="2241" y="30"/>
                </a:lnTo>
                <a:lnTo>
                  <a:pt x="2176" y="41"/>
                </a:lnTo>
                <a:lnTo>
                  <a:pt x="2111" y="53"/>
                </a:lnTo>
                <a:lnTo>
                  <a:pt x="2047" y="68"/>
                </a:lnTo>
                <a:lnTo>
                  <a:pt x="1984" y="84"/>
                </a:lnTo>
                <a:lnTo>
                  <a:pt x="1920" y="100"/>
                </a:lnTo>
                <a:lnTo>
                  <a:pt x="1857" y="119"/>
                </a:lnTo>
                <a:lnTo>
                  <a:pt x="1796" y="139"/>
                </a:lnTo>
                <a:lnTo>
                  <a:pt x="1735" y="161"/>
                </a:lnTo>
                <a:lnTo>
                  <a:pt x="1675" y="183"/>
                </a:lnTo>
                <a:lnTo>
                  <a:pt x="1615" y="207"/>
                </a:lnTo>
                <a:lnTo>
                  <a:pt x="1556" y="233"/>
                </a:lnTo>
                <a:lnTo>
                  <a:pt x="1498" y="260"/>
                </a:lnTo>
                <a:lnTo>
                  <a:pt x="1441" y="290"/>
                </a:lnTo>
                <a:lnTo>
                  <a:pt x="1384" y="319"/>
                </a:lnTo>
                <a:lnTo>
                  <a:pt x="1328" y="350"/>
                </a:lnTo>
                <a:lnTo>
                  <a:pt x="1273" y="383"/>
                </a:lnTo>
                <a:lnTo>
                  <a:pt x="1219" y="416"/>
                </a:lnTo>
                <a:lnTo>
                  <a:pt x="1166" y="451"/>
                </a:lnTo>
                <a:lnTo>
                  <a:pt x="1113" y="488"/>
                </a:lnTo>
                <a:lnTo>
                  <a:pt x="1062" y="525"/>
                </a:lnTo>
                <a:lnTo>
                  <a:pt x="1012" y="564"/>
                </a:lnTo>
                <a:lnTo>
                  <a:pt x="963" y="603"/>
                </a:lnTo>
                <a:lnTo>
                  <a:pt x="913" y="645"/>
                </a:lnTo>
                <a:lnTo>
                  <a:pt x="866" y="687"/>
                </a:lnTo>
                <a:lnTo>
                  <a:pt x="820" y="730"/>
                </a:lnTo>
                <a:lnTo>
                  <a:pt x="774" y="774"/>
                </a:lnTo>
                <a:lnTo>
                  <a:pt x="730" y="819"/>
                </a:lnTo>
                <a:lnTo>
                  <a:pt x="687" y="866"/>
                </a:lnTo>
                <a:lnTo>
                  <a:pt x="645" y="914"/>
                </a:lnTo>
                <a:lnTo>
                  <a:pt x="603" y="961"/>
                </a:lnTo>
                <a:lnTo>
                  <a:pt x="564" y="1012"/>
                </a:lnTo>
                <a:lnTo>
                  <a:pt x="525" y="1062"/>
                </a:lnTo>
                <a:lnTo>
                  <a:pt x="488" y="1113"/>
                </a:lnTo>
                <a:lnTo>
                  <a:pt x="451" y="1165"/>
                </a:lnTo>
                <a:lnTo>
                  <a:pt x="417" y="1219"/>
                </a:lnTo>
                <a:lnTo>
                  <a:pt x="383" y="1273"/>
                </a:lnTo>
                <a:lnTo>
                  <a:pt x="351" y="1328"/>
                </a:lnTo>
                <a:lnTo>
                  <a:pt x="319" y="1383"/>
                </a:lnTo>
                <a:lnTo>
                  <a:pt x="290" y="1439"/>
                </a:lnTo>
                <a:lnTo>
                  <a:pt x="260" y="1497"/>
                </a:lnTo>
                <a:lnTo>
                  <a:pt x="233" y="1556"/>
                </a:lnTo>
                <a:lnTo>
                  <a:pt x="207" y="1615"/>
                </a:lnTo>
                <a:lnTo>
                  <a:pt x="183" y="1673"/>
                </a:lnTo>
                <a:lnTo>
                  <a:pt x="161" y="1735"/>
                </a:lnTo>
                <a:lnTo>
                  <a:pt x="139" y="1796"/>
                </a:lnTo>
                <a:lnTo>
                  <a:pt x="119" y="1857"/>
                </a:lnTo>
                <a:lnTo>
                  <a:pt x="101" y="1920"/>
                </a:lnTo>
                <a:lnTo>
                  <a:pt x="84" y="1982"/>
                </a:lnTo>
                <a:lnTo>
                  <a:pt x="68" y="2046"/>
                </a:lnTo>
                <a:lnTo>
                  <a:pt x="54" y="2111"/>
                </a:lnTo>
                <a:lnTo>
                  <a:pt x="41" y="2175"/>
                </a:lnTo>
                <a:lnTo>
                  <a:pt x="31" y="2241"/>
                </a:lnTo>
                <a:lnTo>
                  <a:pt x="21" y="2306"/>
                </a:lnTo>
                <a:lnTo>
                  <a:pt x="14" y="2373"/>
                </a:lnTo>
                <a:lnTo>
                  <a:pt x="8" y="2440"/>
                </a:lnTo>
                <a:lnTo>
                  <a:pt x="4" y="2507"/>
                </a:lnTo>
                <a:lnTo>
                  <a:pt x="0" y="2574"/>
                </a:lnTo>
                <a:lnTo>
                  <a:pt x="0" y="2643"/>
                </a:lnTo>
                <a:lnTo>
                  <a:pt x="0" y="2712"/>
                </a:lnTo>
                <a:lnTo>
                  <a:pt x="4" y="2779"/>
                </a:lnTo>
                <a:lnTo>
                  <a:pt x="8" y="2847"/>
                </a:lnTo>
                <a:lnTo>
                  <a:pt x="14" y="2914"/>
                </a:lnTo>
                <a:lnTo>
                  <a:pt x="21" y="2980"/>
                </a:lnTo>
                <a:lnTo>
                  <a:pt x="31" y="3046"/>
                </a:lnTo>
                <a:lnTo>
                  <a:pt x="41" y="3111"/>
                </a:lnTo>
                <a:lnTo>
                  <a:pt x="54" y="3176"/>
                </a:lnTo>
                <a:lnTo>
                  <a:pt x="68" y="3240"/>
                </a:lnTo>
                <a:lnTo>
                  <a:pt x="84" y="3304"/>
                </a:lnTo>
                <a:lnTo>
                  <a:pt x="101" y="3368"/>
                </a:lnTo>
                <a:lnTo>
                  <a:pt x="119" y="3430"/>
                </a:lnTo>
                <a:lnTo>
                  <a:pt x="139" y="3491"/>
                </a:lnTo>
                <a:lnTo>
                  <a:pt x="161" y="3553"/>
                </a:lnTo>
                <a:lnTo>
                  <a:pt x="183" y="3613"/>
                </a:lnTo>
                <a:lnTo>
                  <a:pt x="207" y="3673"/>
                </a:lnTo>
                <a:lnTo>
                  <a:pt x="233" y="3732"/>
                </a:lnTo>
                <a:lnTo>
                  <a:pt x="260" y="3789"/>
                </a:lnTo>
                <a:lnTo>
                  <a:pt x="290" y="3847"/>
                </a:lnTo>
                <a:lnTo>
                  <a:pt x="319" y="3903"/>
                </a:lnTo>
                <a:lnTo>
                  <a:pt x="351" y="3960"/>
                </a:lnTo>
                <a:lnTo>
                  <a:pt x="383" y="4015"/>
                </a:lnTo>
                <a:lnTo>
                  <a:pt x="417" y="4069"/>
                </a:lnTo>
                <a:lnTo>
                  <a:pt x="451" y="4121"/>
                </a:lnTo>
                <a:lnTo>
                  <a:pt x="488" y="4174"/>
                </a:lnTo>
                <a:lnTo>
                  <a:pt x="525" y="4226"/>
                </a:lnTo>
                <a:lnTo>
                  <a:pt x="564" y="4276"/>
                </a:lnTo>
                <a:lnTo>
                  <a:pt x="603" y="4325"/>
                </a:lnTo>
                <a:lnTo>
                  <a:pt x="645" y="4374"/>
                </a:lnTo>
                <a:lnTo>
                  <a:pt x="687" y="4421"/>
                </a:lnTo>
                <a:lnTo>
                  <a:pt x="730" y="4467"/>
                </a:lnTo>
                <a:lnTo>
                  <a:pt x="774" y="4512"/>
                </a:lnTo>
                <a:lnTo>
                  <a:pt x="820" y="4558"/>
                </a:lnTo>
                <a:lnTo>
                  <a:pt x="866" y="4601"/>
                </a:lnTo>
                <a:lnTo>
                  <a:pt x="913" y="4642"/>
                </a:lnTo>
                <a:lnTo>
                  <a:pt x="963" y="4684"/>
                </a:lnTo>
                <a:lnTo>
                  <a:pt x="1012" y="4723"/>
                </a:lnTo>
                <a:lnTo>
                  <a:pt x="1062" y="4762"/>
                </a:lnTo>
                <a:lnTo>
                  <a:pt x="1113" y="4799"/>
                </a:lnTo>
                <a:lnTo>
                  <a:pt x="1166" y="4836"/>
                </a:lnTo>
                <a:lnTo>
                  <a:pt x="1219" y="4870"/>
                </a:lnTo>
                <a:lnTo>
                  <a:pt x="1273" y="4905"/>
                </a:lnTo>
                <a:lnTo>
                  <a:pt x="1328" y="4937"/>
                </a:lnTo>
                <a:lnTo>
                  <a:pt x="1384" y="4968"/>
                </a:lnTo>
                <a:lnTo>
                  <a:pt x="1441" y="4998"/>
                </a:lnTo>
                <a:lnTo>
                  <a:pt x="1498" y="5026"/>
                </a:lnTo>
                <a:lnTo>
                  <a:pt x="1556" y="5054"/>
                </a:lnTo>
                <a:lnTo>
                  <a:pt x="1615" y="5080"/>
                </a:lnTo>
                <a:lnTo>
                  <a:pt x="1675" y="5104"/>
                </a:lnTo>
                <a:lnTo>
                  <a:pt x="1735" y="5127"/>
                </a:lnTo>
                <a:lnTo>
                  <a:pt x="1796" y="5149"/>
                </a:lnTo>
                <a:lnTo>
                  <a:pt x="1857" y="5168"/>
                </a:lnTo>
                <a:lnTo>
                  <a:pt x="1920" y="5187"/>
                </a:lnTo>
                <a:lnTo>
                  <a:pt x="1984" y="5204"/>
                </a:lnTo>
                <a:lnTo>
                  <a:pt x="2047" y="5220"/>
                </a:lnTo>
                <a:lnTo>
                  <a:pt x="2111" y="5233"/>
                </a:lnTo>
                <a:lnTo>
                  <a:pt x="2176" y="5245"/>
                </a:lnTo>
                <a:lnTo>
                  <a:pt x="2241" y="5256"/>
                </a:lnTo>
                <a:lnTo>
                  <a:pt x="2307" y="5266"/>
                </a:lnTo>
                <a:lnTo>
                  <a:pt x="2373" y="5274"/>
                </a:lnTo>
                <a:lnTo>
                  <a:pt x="2441" y="5280"/>
                </a:lnTo>
                <a:lnTo>
                  <a:pt x="2508" y="5283"/>
                </a:lnTo>
                <a:lnTo>
                  <a:pt x="2576" y="5286"/>
                </a:lnTo>
                <a:lnTo>
                  <a:pt x="2644" y="5287"/>
                </a:lnTo>
                <a:lnTo>
                  <a:pt x="2712" y="5286"/>
                </a:lnTo>
                <a:lnTo>
                  <a:pt x="2780" y="5283"/>
                </a:lnTo>
                <a:lnTo>
                  <a:pt x="2848" y="5280"/>
                </a:lnTo>
                <a:lnTo>
                  <a:pt x="2914" y="5274"/>
                </a:lnTo>
                <a:lnTo>
                  <a:pt x="2980" y="5266"/>
                </a:lnTo>
                <a:lnTo>
                  <a:pt x="3046" y="5256"/>
                </a:lnTo>
                <a:lnTo>
                  <a:pt x="3111" y="5245"/>
                </a:lnTo>
                <a:lnTo>
                  <a:pt x="3176" y="5233"/>
                </a:lnTo>
                <a:lnTo>
                  <a:pt x="3241" y="5220"/>
                </a:lnTo>
                <a:lnTo>
                  <a:pt x="3305" y="5204"/>
                </a:lnTo>
                <a:lnTo>
                  <a:pt x="3368" y="5187"/>
                </a:lnTo>
                <a:lnTo>
                  <a:pt x="3430" y="5168"/>
                </a:lnTo>
                <a:lnTo>
                  <a:pt x="3491" y="5149"/>
                </a:lnTo>
                <a:lnTo>
                  <a:pt x="3553" y="5127"/>
                </a:lnTo>
                <a:lnTo>
                  <a:pt x="3613" y="5104"/>
                </a:lnTo>
                <a:lnTo>
                  <a:pt x="3673" y="5080"/>
                </a:lnTo>
                <a:lnTo>
                  <a:pt x="3732" y="5054"/>
                </a:lnTo>
                <a:lnTo>
                  <a:pt x="3790" y="5026"/>
                </a:lnTo>
                <a:lnTo>
                  <a:pt x="3847" y="4998"/>
                </a:lnTo>
                <a:lnTo>
                  <a:pt x="3904" y="4968"/>
                </a:lnTo>
                <a:lnTo>
                  <a:pt x="3960" y="4937"/>
                </a:lnTo>
                <a:lnTo>
                  <a:pt x="4015" y="4905"/>
                </a:lnTo>
                <a:lnTo>
                  <a:pt x="4069" y="4870"/>
                </a:lnTo>
                <a:lnTo>
                  <a:pt x="4121" y="4836"/>
                </a:lnTo>
                <a:lnTo>
                  <a:pt x="4174" y="4799"/>
                </a:lnTo>
                <a:lnTo>
                  <a:pt x="4226" y="4762"/>
                </a:lnTo>
                <a:lnTo>
                  <a:pt x="4276" y="4723"/>
                </a:lnTo>
                <a:lnTo>
                  <a:pt x="4325" y="4684"/>
                </a:lnTo>
                <a:lnTo>
                  <a:pt x="4374" y="4642"/>
                </a:lnTo>
                <a:lnTo>
                  <a:pt x="4422" y="4601"/>
                </a:lnTo>
                <a:lnTo>
                  <a:pt x="4468" y="4558"/>
                </a:lnTo>
                <a:lnTo>
                  <a:pt x="4514" y="4512"/>
                </a:lnTo>
                <a:lnTo>
                  <a:pt x="4558" y="4467"/>
                </a:lnTo>
                <a:lnTo>
                  <a:pt x="4601" y="4421"/>
                </a:lnTo>
                <a:lnTo>
                  <a:pt x="4642" y="4374"/>
                </a:lnTo>
                <a:lnTo>
                  <a:pt x="4684" y="4325"/>
                </a:lnTo>
                <a:lnTo>
                  <a:pt x="4723" y="4276"/>
                </a:lnTo>
                <a:lnTo>
                  <a:pt x="4762" y="4226"/>
                </a:lnTo>
                <a:lnTo>
                  <a:pt x="4799" y="4174"/>
                </a:lnTo>
                <a:lnTo>
                  <a:pt x="4836" y="4121"/>
                </a:lnTo>
                <a:lnTo>
                  <a:pt x="4870" y="4069"/>
                </a:lnTo>
                <a:lnTo>
                  <a:pt x="4905" y="4015"/>
                </a:lnTo>
                <a:lnTo>
                  <a:pt x="4938" y="3960"/>
                </a:lnTo>
                <a:lnTo>
                  <a:pt x="4968" y="3903"/>
                </a:lnTo>
                <a:lnTo>
                  <a:pt x="4998" y="3847"/>
                </a:lnTo>
                <a:lnTo>
                  <a:pt x="5027" y="3789"/>
                </a:lnTo>
                <a:lnTo>
                  <a:pt x="5054" y="3732"/>
                </a:lnTo>
                <a:lnTo>
                  <a:pt x="5080" y="3673"/>
                </a:lnTo>
                <a:lnTo>
                  <a:pt x="5104" y="3613"/>
                </a:lnTo>
                <a:lnTo>
                  <a:pt x="5126" y="3553"/>
                </a:lnTo>
                <a:lnTo>
                  <a:pt x="5149" y="3491"/>
                </a:lnTo>
                <a:lnTo>
                  <a:pt x="5168" y="3430"/>
                </a:lnTo>
                <a:lnTo>
                  <a:pt x="5187" y="3368"/>
                </a:lnTo>
                <a:lnTo>
                  <a:pt x="5204" y="3304"/>
                </a:lnTo>
                <a:lnTo>
                  <a:pt x="5220" y="3240"/>
                </a:lnTo>
                <a:lnTo>
                  <a:pt x="5233" y="3176"/>
                </a:lnTo>
                <a:lnTo>
                  <a:pt x="5247" y="3111"/>
                </a:lnTo>
                <a:lnTo>
                  <a:pt x="5256" y="3046"/>
                </a:lnTo>
                <a:lnTo>
                  <a:pt x="5266" y="2980"/>
                </a:lnTo>
                <a:lnTo>
                  <a:pt x="5274" y="2914"/>
                </a:lnTo>
                <a:lnTo>
                  <a:pt x="5280" y="2847"/>
                </a:lnTo>
                <a:lnTo>
                  <a:pt x="5283" y="2779"/>
                </a:lnTo>
                <a:lnTo>
                  <a:pt x="5287" y="2712"/>
                </a:lnTo>
                <a:lnTo>
                  <a:pt x="5287" y="2643"/>
                </a:lnTo>
                <a:lnTo>
                  <a:pt x="5287" y="2574"/>
                </a:lnTo>
                <a:lnTo>
                  <a:pt x="5283" y="2507"/>
                </a:lnTo>
                <a:lnTo>
                  <a:pt x="5280" y="2440"/>
                </a:lnTo>
                <a:lnTo>
                  <a:pt x="5274" y="2373"/>
                </a:lnTo>
                <a:lnTo>
                  <a:pt x="5266" y="2306"/>
                </a:lnTo>
                <a:lnTo>
                  <a:pt x="5256" y="2241"/>
                </a:lnTo>
                <a:lnTo>
                  <a:pt x="5247" y="2175"/>
                </a:lnTo>
                <a:lnTo>
                  <a:pt x="5233" y="2111"/>
                </a:lnTo>
                <a:lnTo>
                  <a:pt x="5220" y="2046"/>
                </a:lnTo>
                <a:lnTo>
                  <a:pt x="5204" y="1982"/>
                </a:lnTo>
                <a:lnTo>
                  <a:pt x="5187" y="1920"/>
                </a:lnTo>
                <a:lnTo>
                  <a:pt x="5168" y="1857"/>
                </a:lnTo>
                <a:lnTo>
                  <a:pt x="5149" y="1796"/>
                </a:lnTo>
                <a:lnTo>
                  <a:pt x="5126" y="1735"/>
                </a:lnTo>
                <a:lnTo>
                  <a:pt x="5104" y="1673"/>
                </a:lnTo>
                <a:lnTo>
                  <a:pt x="5080" y="1615"/>
                </a:lnTo>
                <a:lnTo>
                  <a:pt x="5054" y="1556"/>
                </a:lnTo>
                <a:lnTo>
                  <a:pt x="5027" y="1497"/>
                </a:lnTo>
                <a:lnTo>
                  <a:pt x="4998" y="1439"/>
                </a:lnTo>
                <a:lnTo>
                  <a:pt x="4968" y="1383"/>
                </a:lnTo>
                <a:lnTo>
                  <a:pt x="4938" y="1328"/>
                </a:lnTo>
                <a:lnTo>
                  <a:pt x="4905" y="1273"/>
                </a:lnTo>
                <a:lnTo>
                  <a:pt x="4870" y="1219"/>
                </a:lnTo>
                <a:lnTo>
                  <a:pt x="4836" y="1165"/>
                </a:lnTo>
                <a:lnTo>
                  <a:pt x="4799" y="1113"/>
                </a:lnTo>
                <a:lnTo>
                  <a:pt x="4762" y="1062"/>
                </a:lnTo>
                <a:lnTo>
                  <a:pt x="4723" y="1012"/>
                </a:lnTo>
                <a:lnTo>
                  <a:pt x="4684" y="961"/>
                </a:lnTo>
                <a:lnTo>
                  <a:pt x="4642" y="914"/>
                </a:lnTo>
                <a:lnTo>
                  <a:pt x="4601" y="866"/>
                </a:lnTo>
                <a:lnTo>
                  <a:pt x="4558" y="819"/>
                </a:lnTo>
                <a:lnTo>
                  <a:pt x="4514" y="774"/>
                </a:lnTo>
                <a:lnTo>
                  <a:pt x="4468" y="730"/>
                </a:lnTo>
                <a:lnTo>
                  <a:pt x="4422" y="687"/>
                </a:lnTo>
                <a:lnTo>
                  <a:pt x="4374" y="645"/>
                </a:lnTo>
                <a:lnTo>
                  <a:pt x="4325" y="603"/>
                </a:lnTo>
                <a:lnTo>
                  <a:pt x="4276" y="564"/>
                </a:lnTo>
                <a:lnTo>
                  <a:pt x="4226" y="525"/>
                </a:lnTo>
                <a:lnTo>
                  <a:pt x="4174" y="488"/>
                </a:lnTo>
                <a:lnTo>
                  <a:pt x="4121" y="451"/>
                </a:lnTo>
                <a:lnTo>
                  <a:pt x="4069" y="416"/>
                </a:lnTo>
                <a:lnTo>
                  <a:pt x="4015" y="383"/>
                </a:lnTo>
                <a:lnTo>
                  <a:pt x="3960" y="350"/>
                </a:lnTo>
                <a:lnTo>
                  <a:pt x="3904" y="319"/>
                </a:lnTo>
                <a:lnTo>
                  <a:pt x="3847" y="290"/>
                </a:lnTo>
                <a:lnTo>
                  <a:pt x="3790" y="260"/>
                </a:lnTo>
                <a:lnTo>
                  <a:pt x="3732" y="233"/>
                </a:lnTo>
                <a:lnTo>
                  <a:pt x="3673" y="207"/>
                </a:lnTo>
                <a:lnTo>
                  <a:pt x="3613" y="183"/>
                </a:lnTo>
                <a:lnTo>
                  <a:pt x="3553" y="161"/>
                </a:lnTo>
                <a:lnTo>
                  <a:pt x="3491" y="139"/>
                </a:lnTo>
                <a:lnTo>
                  <a:pt x="3430" y="119"/>
                </a:lnTo>
                <a:lnTo>
                  <a:pt x="3368" y="100"/>
                </a:lnTo>
                <a:lnTo>
                  <a:pt x="3305" y="84"/>
                </a:lnTo>
                <a:lnTo>
                  <a:pt x="3241" y="68"/>
                </a:lnTo>
                <a:lnTo>
                  <a:pt x="3176" y="53"/>
                </a:lnTo>
                <a:lnTo>
                  <a:pt x="3111" y="41"/>
                </a:lnTo>
                <a:lnTo>
                  <a:pt x="3046" y="30"/>
                </a:lnTo>
                <a:lnTo>
                  <a:pt x="2980" y="21"/>
                </a:lnTo>
                <a:lnTo>
                  <a:pt x="2914" y="14"/>
                </a:lnTo>
                <a:lnTo>
                  <a:pt x="2848" y="8"/>
                </a:lnTo>
                <a:lnTo>
                  <a:pt x="2780" y="3"/>
                </a:lnTo>
                <a:lnTo>
                  <a:pt x="2712" y="0"/>
                </a:lnTo>
                <a:lnTo>
                  <a:pt x="2644" y="0"/>
                </a:lnTo>
                <a:close/>
              </a:path>
            </a:pathLst>
          </a:custGeom>
          <a:solidFill>
            <a:schemeClr val="tx1"/>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15" name="矩形 14"/>
          <p:cNvSpPr/>
          <p:nvPr/>
        </p:nvSpPr>
        <p:spPr>
          <a:xfrm>
            <a:off x="5966616" y="2600490"/>
            <a:ext cx="553357" cy="830997"/>
          </a:xfrm>
          <a:prstGeom prst="rect">
            <a:avLst/>
          </a:prstGeom>
        </p:spPr>
        <p:txBody>
          <a:bodyPr wrap="none">
            <a:spAutoFit/>
          </a:bodyPr>
          <a:lstStyle/>
          <a:p>
            <a:r>
              <a:rPr lang="en-US" altLang="zh-CN" sz="4800" dirty="0">
                <a:latin typeface="Cooper Black" panose="0208090404030B020404" pitchFamily="18" charset="0"/>
              </a:rPr>
              <a:t>4</a:t>
            </a:r>
            <a:endParaRPr lang="zh-CN" altLang="en-US" sz="4800" dirty="0">
              <a:latin typeface="Cooper Black" panose="0208090404030B020404" pitchFamily="18" charset="0"/>
            </a:endParaRPr>
          </a:p>
        </p:txBody>
      </p:sp>
    </p:spTree>
    <p:extLst>
      <p:ext uri="{BB962C8B-B14F-4D97-AF65-F5344CB8AC3E}">
        <p14:creationId xmlns:p14="http://schemas.microsoft.com/office/powerpoint/2010/main" val="786745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BA86703B-12D0-7456-8EDE-3366B2D859C0}"/>
              </a:ext>
            </a:extLst>
          </p:cNvPr>
          <p:cNvPicPr>
            <a:picLocks noChangeAspect="1"/>
          </p:cNvPicPr>
          <p:nvPr/>
        </p:nvPicPr>
        <p:blipFill>
          <a:blip r:embed="rId2"/>
          <a:stretch>
            <a:fillRect/>
          </a:stretch>
        </p:blipFill>
        <p:spPr>
          <a:xfrm>
            <a:off x="817034" y="2118784"/>
            <a:ext cx="3175000" cy="2044700"/>
          </a:xfrm>
          <a:prstGeom prst="rect">
            <a:avLst/>
          </a:prstGeom>
        </p:spPr>
      </p:pic>
      <p:pic>
        <p:nvPicPr>
          <p:cNvPr id="14" name="图片 13">
            <a:extLst>
              <a:ext uri="{FF2B5EF4-FFF2-40B4-BE49-F238E27FC236}">
                <a16:creationId xmlns:a16="http://schemas.microsoft.com/office/drawing/2014/main" id="{F375133A-F562-92D2-A4D8-8EC9067F23E8}"/>
              </a:ext>
            </a:extLst>
          </p:cNvPr>
          <p:cNvPicPr>
            <a:picLocks noChangeAspect="1"/>
          </p:cNvPicPr>
          <p:nvPr/>
        </p:nvPicPr>
        <p:blipFill>
          <a:blip r:embed="rId3"/>
          <a:stretch>
            <a:fillRect/>
          </a:stretch>
        </p:blipFill>
        <p:spPr>
          <a:xfrm>
            <a:off x="4508500" y="2118784"/>
            <a:ext cx="3175000" cy="2070100"/>
          </a:xfrm>
          <a:prstGeom prst="rect">
            <a:avLst/>
          </a:prstGeom>
        </p:spPr>
      </p:pic>
      <p:pic>
        <p:nvPicPr>
          <p:cNvPr id="16" name="图片 15">
            <a:extLst>
              <a:ext uri="{FF2B5EF4-FFF2-40B4-BE49-F238E27FC236}">
                <a16:creationId xmlns:a16="http://schemas.microsoft.com/office/drawing/2014/main" id="{9269EC36-51F6-116D-67C8-0243F9F8334B}"/>
              </a:ext>
            </a:extLst>
          </p:cNvPr>
          <p:cNvPicPr>
            <a:picLocks noChangeAspect="1"/>
          </p:cNvPicPr>
          <p:nvPr/>
        </p:nvPicPr>
        <p:blipFill>
          <a:blip r:embed="rId4"/>
          <a:stretch>
            <a:fillRect/>
          </a:stretch>
        </p:blipFill>
        <p:spPr>
          <a:xfrm>
            <a:off x="8663516" y="2127251"/>
            <a:ext cx="3263900" cy="1905000"/>
          </a:xfrm>
          <a:prstGeom prst="rect">
            <a:avLst/>
          </a:prstGeom>
        </p:spPr>
      </p:pic>
    </p:spTree>
    <p:extLst>
      <p:ext uri="{BB962C8B-B14F-4D97-AF65-F5344CB8AC3E}">
        <p14:creationId xmlns:p14="http://schemas.microsoft.com/office/powerpoint/2010/main" val="2727832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0345" y="543560"/>
            <a:ext cx="11638915" cy="829945"/>
          </a:xfrm>
          <a:prstGeom prst="rect">
            <a:avLst/>
          </a:prstGeom>
        </p:spPr>
        <p:txBody>
          <a:bodyPr wrap="square">
            <a:spAutoFit/>
          </a:bodyPr>
          <a:lstStyle/>
          <a:p>
            <a:pPr algn="ctr" defTabSz="914400"/>
            <a:r>
              <a:rPr lang="zh-CN" altLang="en-US" sz="4800" b="1" dirty="0">
                <a:latin typeface="+mn-ea"/>
              </a:rPr>
              <a:t>币安交易所被盗</a:t>
            </a:r>
          </a:p>
        </p:txBody>
      </p:sp>
      <p:pic>
        <p:nvPicPr>
          <p:cNvPr id="3" name="图片 2" descr="图形用户界面, 文本, 应用程序, 电子邮件&#10;&#10;描述已自动生成">
            <a:extLst>
              <a:ext uri="{FF2B5EF4-FFF2-40B4-BE49-F238E27FC236}">
                <a16:creationId xmlns:a16="http://schemas.microsoft.com/office/drawing/2014/main" id="{3422AB23-692E-0ED8-ADDC-EA3A7839B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9432" y="1229626"/>
            <a:ext cx="7123681" cy="5411922"/>
          </a:xfrm>
          <a:prstGeom prst="rect">
            <a:avLst/>
          </a:prstGeom>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79A4D3F-5136-6B2E-14B7-69293F3E59B2}"/>
              </a:ext>
            </a:extLst>
          </p:cNvPr>
          <p:cNvSpPr txBox="1"/>
          <p:nvPr/>
        </p:nvSpPr>
        <p:spPr>
          <a:xfrm>
            <a:off x="2095500" y="1016000"/>
            <a:ext cx="5664200" cy="1754326"/>
          </a:xfrm>
          <a:prstGeom prst="rect">
            <a:avLst/>
          </a:prstGeom>
          <a:noFill/>
        </p:spPr>
        <p:txBody>
          <a:bodyPr wrap="square" rtlCol="0">
            <a:spAutoFit/>
          </a:bodyPr>
          <a:lstStyle/>
          <a:p>
            <a:r>
              <a:rPr lang="zh-CN" altLang="en-US" dirty="0"/>
              <a:t>截至目前，币安热钱包（</a:t>
            </a:r>
            <a:r>
              <a:rPr lang="en-US" altLang="zh-CN" dirty="0"/>
              <a:t>1</a:t>
            </a:r>
            <a:r>
              <a:rPr lang="en" altLang="zh-CN" dirty="0"/>
              <a:t>NDyJtNTjmwk5xPNhjgAMu4HDHigtobu1s</a:t>
            </a:r>
            <a:r>
              <a:rPr lang="zh-CN" altLang="en" dirty="0"/>
              <a:t>）</a:t>
            </a:r>
            <a:r>
              <a:rPr lang="zh-CN" altLang="en-US" dirty="0"/>
              <a:t>已被盗约</a:t>
            </a:r>
            <a:r>
              <a:rPr lang="en-US" altLang="zh-CN" dirty="0"/>
              <a:t>7074.18</a:t>
            </a:r>
            <a:r>
              <a:rPr lang="zh-CN" altLang="en-US" dirty="0"/>
              <a:t>枚</a:t>
            </a:r>
            <a:r>
              <a:rPr lang="en" altLang="zh-CN" dirty="0"/>
              <a:t>BTC</a:t>
            </a:r>
            <a:r>
              <a:rPr lang="zh-CN" altLang="en" dirty="0"/>
              <a:t>。</a:t>
            </a:r>
          </a:p>
          <a:p>
            <a:r>
              <a:rPr lang="zh-CN" altLang="en-US" dirty="0"/>
              <a:t>现在币安的热钱包余额 </a:t>
            </a:r>
            <a:r>
              <a:rPr lang="en-US" altLang="zh-CN" dirty="0"/>
              <a:t>3,612.69114593</a:t>
            </a:r>
            <a:r>
              <a:rPr lang="zh-CN" altLang="en-US" dirty="0"/>
              <a:t>个 </a:t>
            </a:r>
            <a:r>
              <a:rPr lang="en" altLang="zh-CN" dirty="0"/>
              <a:t>BTC</a:t>
            </a:r>
            <a:r>
              <a:rPr lang="zh-CN" altLang="en" dirty="0"/>
              <a:t>，</a:t>
            </a:r>
            <a:r>
              <a:rPr lang="zh-CN" altLang="en-US" dirty="0"/>
              <a:t>说明币安热钱包的私钥安全，</a:t>
            </a:r>
          </a:p>
          <a:p>
            <a:endParaRPr kumimoji="1" lang="zh-CN" altLang="en-US" dirty="0"/>
          </a:p>
        </p:txBody>
      </p:sp>
      <p:pic>
        <p:nvPicPr>
          <p:cNvPr id="8" name="图片 7" descr="图形用户界面, 文本, 应用程序&#10;&#10;描述已自动生成">
            <a:extLst>
              <a:ext uri="{FF2B5EF4-FFF2-40B4-BE49-F238E27FC236}">
                <a16:creationId xmlns:a16="http://schemas.microsoft.com/office/drawing/2014/main" id="{5CD8EB7D-866A-4DA9-5DAF-5D87E8519F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0250" y="2770325"/>
            <a:ext cx="5048250" cy="1634843"/>
          </a:xfrm>
          <a:prstGeom prst="rect">
            <a:avLst/>
          </a:prstGeom>
        </p:spPr>
      </p:pic>
      <p:sp>
        <p:nvSpPr>
          <p:cNvPr id="9" name="文本框 8">
            <a:extLst>
              <a:ext uri="{FF2B5EF4-FFF2-40B4-BE49-F238E27FC236}">
                <a16:creationId xmlns:a16="http://schemas.microsoft.com/office/drawing/2014/main" id="{5EE187D7-D0A2-806E-4508-AAB404FC8517}"/>
              </a:ext>
            </a:extLst>
          </p:cNvPr>
          <p:cNvSpPr txBox="1"/>
          <p:nvPr/>
        </p:nvSpPr>
        <p:spPr>
          <a:xfrm>
            <a:off x="2374900" y="4838700"/>
            <a:ext cx="6286500" cy="1200329"/>
          </a:xfrm>
          <a:prstGeom prst="rect">
            <a:avLst/>
          </a:prstGeom>
          <a:noFill/>
        </p:spPr>
        <p:txBody>
          <a:bodyPr wrap="square" rtlCol="0">
            <a:spAutoFit/>
          </a:bodyPr>
          <a:lstStyle/>
          <a:p>
            <a:r>
              <a:rPr lang="zh-CN" altLang="en-US" dirty="0"/>
              <a:t>经过团队分析，在</a:t>
            </a:r>
            <a:r>
              <a:rPr lang="en-US" altLang="zh-CN" dirty="0"/>
              <a:t>05</a:t>
            </a:r>
            <a:r>
              <a:rPr lang="zh-CN" altLang="en-US" dirty="0"/>
              <a:t>月</a:t>
            </a:r>
            <a:r>
              <a:rPr lang="en-US" altLang="zh-CN" dirty="0"/>
              <a:t>08</a:t>
            </a:r>
            <a:r>
              <a:rPr lang="zh-CN" altLang="en-US" dirty="0"/>
              <a:t>日 </a:t>
            </a:r>
            <a:r>
              <a:rPr lang="en-US" altLang="zh-CN" dirty="0"/>
              <a:t>01:17:18</a:t>
            </a:r>
            <a:r>
              <a:rPr lang="zh-CN" altLang="en-US" dirty="0"/>
              <a:t>通过 </a:t>
            </a:r>
            <a:r>
              <a:rPr lang="en" altLang="zh-CN" dirty="0"/>
              <a:t>API </a:t>
            </a:r>
            <a:r>
              <a:rPr lang="zh-CN" altLang="en-US" dirty="0"/>
              <a:t>接口在同一时间发起提币操作。</a:t>
            </a:r>
          </a:p>
          <a:p>
            <a:r>
              <a:rPr lang="zh-CN" altLang="en-US" dirty="0"/>
              <a:t>币安交易所的 </a:t>
            </a:r>
            <a:r>
              <a:rPr lang="en" altLang="zh-CN" dirty="0"/>
              <a:t>API </a:t>
            </a:r>
            <a:r>
              <a:rPr lang="zh-CN" altLang="en-US" dirty="0"/>
              <a:t>申请后会生成 </a:t>
            </a:r>
            <a:r>
              <a:rPr lang="en" altLang="zh-CN" dirty="0"/>
              <a:t>API key </a:t>
            </a:r>
            <a:r>
              <a:rPr lang="zh-CN" altLang="en-US" dirty="0"/>
              <a:t>和 </a:t>
            </a:r>
            <a:r>
              <a:rPr lang="en" altLang="zh-CN" dirty="0"/>
              <a:t>Secret key</a:t>
            </a:r>
            <a:endParaRPr lang="zh-CN" altLang="en-US" dirty="0"/>
          </a:p>
          <a:p>
            <a:endParaRPr kumimoji="1" lang="zh-CN" altLang="en-US" dirty="0"/>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文本, 白板&#10;&#10;描述已自动生成">
            <a:extLst>
              <a:ext uri="{FF2B5EF4-FFF2-40B4-BE49-F238E27FC236}">
                <a16:creationId xmlns:a16="http://schemas.microsoft.com/office/drawing/2014/main" id="{321A08B1-A9C8-55F3-78D2-F4D377AC3F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4900" y="807482"/>
            <a:ext cx="5347387" cy="1211818"/>
          </a:xfrm>
          <a:prstGeom prst="rect">
            <a:avLst/>
          </a:prstGeom>
        </p:spPr>
      </p:pic>
      <p:sp>
        <p:nvSpPr>
          <p:cNvPr id="5" name="文本框 4">
            <a:extLst>
              <a:ext uri="{FF2B5EF4-FFF2-40B4-BE49-F238E27FC236}">
                <a16:creationId xmlns:a16="http://schemas.microsoft.com/office/drawing/2014/main" id="{8E2C58E2-5B39-76BC-C3FA-0585E2352363}"/>
              </a:ext>
            </a:extLst>
          </p:cNvPr>
          <p:cNvSpPr txBox="1"/>
          <p:nvPr/>
        </p:nvSpPr>
        <p:spPr>
          <a:xfrm>
            <a:off x="1422400" y="2667000"/>
            <a:ext cx="7581900" cy="4247317"/>
          </a:xfrm>
          <a:prstGeom prst="rect">
            <a:avLst/>
          </a:prstGeom>
          <a:noFill/>
        </p:spPr>
        <p:txBody>
          <a:bodyPr wrap="square" rtlCol="0">
            <a:spAutoFit/>
          </a:bodyPr>
          <a:lstStyle/>
          <a:p>
            <a:r>
              <a:rPr lang="zh-CN" altLang="en-US" dirty="0"/>
              <a:t>可能的原因</a:t>
            </a:r>
            <a:endParaRPr lang="en-US" altLang="zh-CN" dirty="0"/>
          </a:p>
          <a:p>
            <a:r>
              <a:rPr lang="en-US" altLang="zh-CN" dirty="0"/>
              <a:t>1</a:t>
            </a:r>
            <a:r>
              <a:rPr lang="zh-CN" altLang="en-US" dirty="0"/>
              <a:t>、用户被钓鱼攻击，输入了 </a:t>
            </a:r>
            <a:r>
              <a:rPr lang="en" altLang="zh-CN" dirty="0"/>
              <a:t>API key </a:t>
            </a:r>
            <a:r>
              <a:rPr lang="zh-CN" altLang="en-US" dirty="0"/>
              <a:t>和 </a:t>
            </a:r>
            <a:r>
              <a:rPr lang="en" altLang="zh-CN" dirty="0"/>
              <a:t>Secret key </a:t>
            </a:r>
            <a:r>
              <a:rPr lang="zh-CN" altLang="en-US" dirty="0"/>
              <a:t>被黑客截取。</a:t>
            </a:r>
          </a:p>
          <a:p>
            <a:r>
              <a:rPr lang="en-US" altLang="zh-CN" dirty="0"/>
              <a:t>2</a:t>
            </a:r>
            <a:r>
              <a:rPr lang="zh-CN" altLang="en-US" dirty="0"/>
              <a:t>、用户的 </a:t>
            </a:r>
            <a:r>
              <a:rPr lang="en" altLang="zh-CN" dirty="0"/>
              <a:t>API key </a:t>
            </a:r>
            <a:r>
              <a:rPr lang="zh-CN" altLang="en-US" dirty="0"/>
              <a:t>和 </a:t>
            </a:r>
            <a:r>
              <a:rPr lang="en" altLang="zh-CN" dirty="0"/>
              <a:t>Secret key </a:t>
            </a:r>
            <a:r>
              <a:rPr lang="zh-CN" altLang="en-US" dirty="0"/>
              <a:t>保存的电脑被攻击窃取。第三类就是个人用户的设备，如手机电脑等被安装木马等，从个人用户设备上取得 </a:t>
            </a:r>
            <a:r>
              <a:rPr lang="en" altLang="zh-CN" dirty="0"/>
              <a:t>API secret </a:t>
            </a:r>
            <a:r>
              <a:rPr lang="zh-CN" altLang="en-US" dirty="0"/>
              <a:t>以及</a:t>
            </a:r>
            <a:r>
              <a:rPr lang="en-US" altLang="zh-CN" dirty="0"/>
              <a:t>2</a:t>
            </a:r>
            <a:r>
              <a:rPr lang="en" altLang="zh-CN" dirty="0"/>
              <a:t>FA</a:t>
            </a:r>
            <a:r>
              <a:rPr lang="zh-CN" altLang="en-US" dirty="0"/>
              <a:t>认证。</a:t>
            </a:r>
          </a:p>
          <a:p>
            <a:r>
              <a:rPr lang="en-US" altLang="zh-CN" dirty="0"/>
              <a:t>3</a:t>
            </a:r>
            <a:r>
              <a:rPr lang="zh-CN" altLang="en-US" dirty="0"/>
              <a:t>、币安交易所系统原因导致用户 </a:t>
            </a:r>
            <a:r>
              <a:rPr lang="en" altLang="zh-CN" dirty="0"/>
              <a:t>API key </a:t>
            </a:r>
            <a:r>
              <a:rPr lang="zh-CN" altLang="en-US" dirty="0"/>
              <a:t>和 </a:t>
            </a:r>
            <a:r>
              <a:rPr lang="en" altLang="zh-CN" dirty="0"/>
              <a:t>Secret key </a:t>
            </a:r>
            <a:r>
              <a:rPr lang="zh-CN" altLang="en-US" dirty="0"/>
              <a:t>泄露，其中只有</a:t>
            </a:r>
            <a:r>
              <a:rPr lang="en-US" altLang="zh-CN" dirty="0"/>
              <a:t>71</a:t>
            </a:r>
            <a:r>
              <a:rPr lang="zh-CN" altLang="en-US" dirty="0"/>
              <a:t>个用户开放了提现功能，被盗币。</a:t>
            </a:r>
            <a:endParaRPr lang="en-US" altLang="zh-CN" dirty="0"/>
          </a:p>
          <a:p>
            <a:r>
              <a:rPr lang="en-US" altLang="zh-CN" dirty="0"/>
              <a:t>4</a:t>
            </a:r>
            <a:r>
              <a:rPr lang="zh-CN" altLang="en-US" dirty="0"/>
              <a:t>、账号托管，就是散户投资这类的软件，把应用程序接口提供给中间商，一旦中间商被渗透，可能一次性取得大量接口秘密，造成此类问题，这类软件可能在下载的时候被替换安装包，或者中间商的服务器被攻破，都有可能；</a:t>
            </a:r>
          </a:p>
          <a:p>
            <a:br>
              <a:rPr lang="zh-CN" altLang="en-US" dirty="0"/>
            </a:br>
            <a:endParaRPr lang="zh-CN" altLang="en-US" dirty="0"/>
          </a:p>
          <a:p>
            <a:br>
              <a:rPr lang="zh-CN" altLang="en-US" dirty="0"/>
            </a:br>
            <a:endParaRPr kumimoji="1" lang="zh-CN" altLang="en-US" dirty="0"/>
          </a:p>
        </p:txBody>
      </p:sp>
    </p:spTree>
    <p:extLst>
      <p:ext uri="{BB962C8B-B14F-4D97-AF65-F5344CB8AC3E}">
        <p14:creationId xmlns:p14="http://schemas.microsoft.com/office/powerpoint/2010/main" val="3765742162"/>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71500" y="904240"/>
            <a:ext cx="4228465" cy="583565"/>
          </a:xfrm>
          <a:prstGeom prst="rect">
            <a:avLst/>
          </a:prstGeom>
          <a:noFill/>
        </p:spPr>
        <p:txBody>
          <a:bodyPr wrap="square" rtlCol="0">
            <a:spAutoFit/>
          </a:bodyPr>
          <a:lstStyle/>
          <a:p>
            <a:r>
              <a:rPr lang="zh-CN" altLang="en-US" sz="3200" dirty="0"/>
              <a:t>网络钓鱼</a:t>
            </a:r>
          </a:p>
        </p:txBody>
      </p:sp>
      <p:pic>
        <p:nvPicPr>
          <p:cNvPr id="5" name="图片 4">
            <a:extLst>
              <a:ext uri="{FF2B5EF4-FFF2-40B4-BE49-F238E27FC236}">
                <a16:creationId xmlns:a16="http://schemas.microsoft.com/office/drawing/2014/main" id="{DE94F85F-F258-34E8-D53A-BC18A01F4DD2}"/>
              </a:ext>
            </a:extLst>
          </p:cNvPr>
          <p:cNvPicPr>
            <a:picLocks noChangeAspect="1"/>
          </p:cNvPicPr>
          <p:nvPr/>
        </p:nvPicPr>
        <p:blipFill>
          <a:blip r:embed="rId2"/>
          <a:stretch>
            <a:fillRect/>
          </a:stretch>
        </p:blipFill>
        <p:spPr>
          <a:xfrm>
            <a:off x="2260600" y="2274571"/>
            <a:ext cx="5715000" cy="3175000"/>
          </a:xfrm>
          <a:prstGeom prst="rect">
            <a:avLst/>
          </a:prstGeom>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908050" y="1938020"/>
            <a:ext cx="9125116" cy="3586480"/>
          </a:xfrm>
          <a:prstGeom prst="rect">
            <a:avLst/>
          </a:prstGeom>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D074A60-F99B-0649-BFB4-076381D26827}"/>
              </a:ext>
            </a:extLst>
          </p:cNvPr>
          <p:cNvSpPr/>
          <p:nvPr/>
        </p:nvSpPr>
        <p:spPr>
          <a:xfrm>
            <a:off x="4618674" y="2967335"/>
            <a:ext cx="2954655" cy="923330"/>
          </a:xfrm>
          <a:prstGeom prst="rect">
            <a:avLst/>
          </a:prstGeom>
          <a:noFill/>
        </p:spPr>
        <p:txBody>
          <a:bodyPr wrap="none" lIns="91440" tIns="45720" rIns="91440" bIns="45720">
            <a:spAutoFit/>
          </a:bodyPr>
          <a:lstStyle/>
          <a:p>
            <a:pPr algn="ctr"/>
            <a:r>
              <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谢谢观看</a:t>
            </a:r>
            <a:endParaRPr lang="en-US" altLang="zh-CN"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文本框 2">
            <a:extLst>
              <a:ext uri="{FF2B5EF4-FFF2-40B4-BE49-F238E27FC236}">
                <a16:creationId xmlns:a16="http://schemas.microsoft.com/office/drawing/2014/main" id="{5F3785A4-8994-8712-2EB1-92935E7EBB9A}"/>
              </a:ext>
            </a:extLst>
          </p:cNvPr>
          <p:cNvSpPr txBox="1"/>
          <p:nvPr/>
        </p:nvSpPr>
        <p:spPr>
          <a:xfrm>
            <a:off x="8362765" y="5504155"/>
            <a:ext cx="3515557" cy="646331"/>
          </a:xfrm>
          <a:prstGeom prst="rect">
            <a:avLst/>
          </a:prstGeom>
          <a:noFill/>
        </p:spPr>
        <p:txBody>
          <a:bodyPr wrap="square" rtlCol="0">
            <a:spAutoFit/>
          </a:bodyPr>
          <a:lstStyle/>
          <a:p>
            <a:endParaRPr lang="en-US" altLang="zh-CN" sz="1200" dirty="0"/>
          </a:p>
          <a:p>
            <a:r>
              <a:rPr lang="zh-CN" altLang="en-US" sz="1200" dirty="0"/>
              <a:t>其他挖矿教程见个人博客</a:t>
            </a:r>
            <a:endParaRPr lang="en-US" altLang="zh-CN" sz="1200" dirty="0"/>
          </a:p>
          <a:p>
            <a:r>
              <a:rPr lang="en-US" altLang="zh-CN" sz="1200" dirty="0"/>
              <a:t>www.thedreamfish.cn</a:t>
            </a:r>
            <a:endParaRPr lang="zh-CN" altLang="en-US" sz="1200" dirty="0"/>
          </a:p>
        </p:txBody>
      </p:sp>
    </p:spTree>
    <p:extLst>
      <p:ext uri="{BB962C8B-B14F-4D97-AF65-F5344CB8AC3E}">
        <p14:creationId xmlns:p14="http://schemas.microsoft.com/office/powerpoint/2010/main" val="277691269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01442" y="735606"/>
            <a:ext cx="1617751" cy="369332"/>
          </a:xfrm>
          <a:prstGeom prst="rect">
            <a:avLst/>
          </a:prstGeom>
          <a:noFill/>
        </p:spPr>
        <p:txBody>
          <a:bodyPr wrap="none" rtlCol="0">
            <a:spAutoFit/>
          </a:bodyPr>
          <a:lstStyle/>
          <a:p>
            <a:r>
              <a:rPr lang="zh-CN" altLang="en-US" dirty="0"/>
              <a:t>比特币的诞生</a:t>
            </a:r>
          </a:p>
        </p:txBody>
      </p:sp>
      <p:sp>
        <p:nvSpPr>
          <p:cNvPr id="6" name="文本框 5"/>
          <p:cNvSpPr txBox="1"/>
          <p:nvPr/>
        </p:nvSpPr>
        <p:spPr>
          <a:xfrm>
            <a:off x="4627756" y="1359261"/>
            <a:ext cx="5505935" cy="1200329"/>
          </a:xfrm>
          <a:prstGeom prst="rect">
            <a:avLst/>
          </a:prstGeom>
          <a:noFill/>
        </p:spPr>
        <p:txBody>
          <a:bodyPr vert="horz" wrap="square" rtlCol="0" anchor="ctr" anchorCtr="0">
            <a:spAutoFit/>
          </a:bodyPr>
          <a:lstStyle/>
          <a:p>
            <a:r>
              <a:rPr lang="en-US" altLang="zh-CN" dirty="0"/>
              <a:t>	2008</a:t>
            </a:r>
            <a:r>
              <a:rPr lang="zh-CN" altLang="en-US" dirty="0"/>
              <a:t>年中本聪在网络上发表了这篇论文，其中阐述了一种基于点对点网络技术、加密技术、时间戳技术、区块链技术等的电子现金系统，这标志着比特币和区块链技术的诞生。</a:t>
            </a:r>
          </a:p>
        </p:txBody>
      </p:sp>
      <p:pic>
        <p:nvPicPr>
          <p:cNvPr id="7" name="图片 6"/>
          <p:cNvPicPr>
            <a:picLocks noChangeAspect="1"/>
          </p:cNvPicPr>
          <p:nvPr/>
        </p:nvPicPr>
        <p:blipFill>
          <a:blip r:embed="rId3"/>
          <a:stretch>
            <a:fillRect/>
          </a:stretch>
        </p:blipFill>
        <p:spPr>
          <a:xfrm>
            <a:off x="364176" y="1268760"/>
            <a:ext cx="3807774" cy="5031059"/>
          </a:xfrm>
          <a:prstGeom prst="rect">
            <a:avLst/>
          </a:prstGeom>
          <a:effectLst>
            <a:outerShdw blurRad="50800" dist="38100" dir="18900000" algn="bl" rotWithShape="0">
              <a:prstClr val="black">
                <a:alpha val="40000"/>
              </a:prstClr>
            </a:outerShdw>
            <a:softEdge rad="38100"/>
          </a:effectLst>
          <a:scene3d>
            <a:camera prst="orthographicFront"/>
            <a:lightRig rig="threePt" dir="t"/>
          </a:scene3d>
          <a:sp3d extrusionH="25400" contourW="25400">
            <a:bevelB w="165100" prst="coolSlant"/>
          </a:sp3d>
        </p:spPr>
      </p:pic>
      <p:pic>
        <p:nvPicPr>
          <p:cNvPr id="5" name="图片 4" descr="图形用户界面, 文本, 应用程序&#10;&#10;描述已自动生成">
            <a:extLst>
              <a:ext uri="{FF2B5EF4-FFF2-40B4-BE49-F238E27FC236}">
                <a16:creationId xmlns:a16="http://schemas.microsoft.com/office/drawing/2014/main" id="{1F174B19-F013-EED4-DEB4-E26A0824FD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5550" y="2714800"/>
            <a:ext cx="4020292" cy="344004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01442" y="735606"/>
            <a:ext cx="2492990" cy="369332"/>
          </a:xfrm>
          <a:prstGeom prst="rect">
            <a:avLst/>
          </a:prstGeom>
          <a:noFill/>
        </p:spPr>
        <p:txBody>
          <a:bodyPr wrap="none" rtlCol="0">
            <a:spAutoFit/>
          </a:bodyPr>
          <a:lstStyle/>
          <a:p>
            <a:r>
              <a:rPr lang="zh-CN" altLang="en-US" dirty="0"/>
              <a:t>显卡挖矿为何如此疯狂</a:t>
            </a:r>
          </a:p>
        </p:txBody>
      </p:sp>
      <p:pic>
        <p:nvPicPr>
          <p:cNvPr id="10" name="图片 9">
            <a:extLst>
              <a:ext uri="{FF2B5EF4-FFF2-40B4-BE49-F238E27FC236}">
                <a16:creationId xmlns:a16="http://schemas.microsoft.com/office/drawing/2014/main" id="{8B2CB429-CD76-AA41-5644-D043F8805968}"/>
              </a:ext>
            </a:extLst>
          </p:cNvPr>
          <p:cNvPicPr>
            <a:picLocks noChangeAspect="1"/>
          </p:cNvPicPr>
          <p:nvPr/>
        </p:nvPicPr>
        <p:blipFill>
          <a:blip r:embed="rId3"/>
          <a:stretch>
            <a:fillRect/>
          </a:stretch>
        </p:blipFill>
        <p:spPr>
          <a:xfrm>
            <a:off x="501442" y="1747875"/>
            <a:ext cx="3175000" cy="2108200"/>
          </a:xfrm>
          <a:prstGeom prst="rect">
            <a:avLst/>
          </a:prstGeom>
        </p:spPr>
      </p:pic>
      <p:pic>
        <p:nvPicPr>
          <p:cNvPr id="11" name="图片 10">
            <a:extLst>
              <a:ext uri="{FF2B5EF4-FFF2-40B4-BE49-F238E27FC236}">
                <a16:creationId xmlns:a16="http://schemas.microsoft.com/office/drawing/2014/main" id="{EA062BFC-B611-C5AC-95A8-E2ECE40B199F}"/>
              </a:ext>
            </a:extLst>
          </p:cNvPr>
          <p:cNvPicPr>
            <a:picLocks noChangeAspect="1"/>
          </p:cNvPicPr>
          <p:nvPr/>
        </p:nvPicPr>
        <p:blipFill>
          <a:blip r:embed="rId4"/>
          <a:stretch>
            <a:fillRect/>
          </a:stretch>
        </p:blipFill>
        <p:spPr>
          <a:xfrm>
            <a:off x="7994650" y="1747875"/>
            <a:ext cx="3175000" cy="2120900"/>
          </a:xfrm>
          <a:prstGeom prst="rect">
            <a:avLst/>
          </a:prstGeom>
        </p:spPr>
      </p:pic>
      <p:pic>
        <p:nvPicPr>
          <p:cNvPr id="14" name="图片 13">
            <a:extLst>
              <a:ext uri="{FF2B5EF4-FFF2-40B4-BE49-F238E27FC236}">
                <a16:creationId xmlns:a16="http://schemas.microsoft.com/office/drawing/2014/main" id="{4D82B175-3E7A-71E5-4D79-EE6BD314B563}"/>
              </a:ext>
            </a:extLst>
          </p:cNvPr>
          <p:cNvPicPr>
            <a:picLocks noChangeAspect="1"/>
          </p:cNvPicPr>
          <p:nvPr/>
        </p:nvPicPr>
        <p:blipFill>
          <a:blip r:embed="rId5"/>
          <a:stretch>
            <a:fillRect/>
          </a:stretch>
        </p:blipFill>
        <p:spPr>
          <a:xfrm>
            <a:off x="3803546" y="3856075"/>
            <a:ext cx="4064000" cy="2286000"/>
          </a:xfrm>
          <a:prstGeom prst="rect">
            <a:avLst/>
          </a:prstGeom>
        </p:spPr>
      </p:pic>
      <p:pic>
        <p:nvPicPr>
          <p:cNvPr id="2" name="图片 1">
            <a:extLst>
              <a:ext uri="{FF2B5EF4-FFF2-40B4-BE49-F238E27FC236}">
                <a16:creationId xmlns:a16="http://schemas.microsoft.com/office/drawing/2014/main" id="{A7421DF8-0069-68CB-11C0-EA7AB30FD2D7}"/>
              </a:ext>
            </a:extLst>
          </p:cNvPr>
          <p:cNvPicPr>
            <a:picLocks noChangeAspect="1"/>
          </p:cNvPicPr>
          <p:nvPr/>
        </p:nvPicPr>
        <p:blipFill>
          <a:blip r:embed="rId6"/>
          <a:stretch>
            <a:fillRect/>
          </a:stretch>
        </p:blipFill>
        <p:spPr>
          <a:xfrm>
            <a:off x="4308253" y="1474825"/>
            <a:ext cx="3182187" cy="2108199"/>
          </a:xfrm>
          <a:prstGeom prst="rect">
            <a:avLst/>
          </a:prstGeom>
        </p:spPr>
      </p:pic>
    </p:spTree>
    <p:extLst>
      <p:ext uri="{BB962C8B-B14F-4D97-AF65-F5344CB8AC3E}">
        <p14:creationId xmlns:p14="http://schemas.microsoft.com/office/powerpoint/2010/main" val="2690133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01442" y="735606"/>
            <a:ext cx="2492990" cy="369332"/>
          </a:xfrm>
          <a:prstGeom prst="rect">
            <a:avLst/>
          </a:prstGeom>
          <a:noFill/>
        </p:spPr>
        <p:txBody>
          <a:bodyPr wrap="none" rtlCol="0">
            <a:spAutoFit/>
          </a:bodyPr>
          <a:lstStyle/>
          <a:p>
            <a:r>
              <a:rPr lang="zh-CN" altLang="en-US" dirty="0"/>
              <a:t>显卡挖矿为何如此疯狂</a:t>
            </a:r>
          </a:p>
        </p:txBody>
      </p:sp>
      <p:pic>
        <p:nvPicPr>
          <p:cNvPr id="4" name="图片 3" descr="图形用户界面&#10;&#10;描述已自动生成">
            <a:extLst>
              <a:ext uri="{FF2B5EF4-FFF2-40B4-BE49-F238E27FC236}">
                <a16:creationId xmlns:a16="http://schemas.microsoft.com/office/drawing/2014/main" id="{A1FC6C85-E1A1-3855-E89A-CFCE1506625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224" b="11671"/>
          <a:stretch/>
        </p:blipFill>
        <p:spPr>
          <a:xfrm>
            <a:off x="124925" y="1761564"/>
            <a:ext cx="5430606" cy="4262717"/>
          </a:xfrm>
          <a:prstGeom prst="rect">
            <a:avLst/>
          </a:prstGeom>
        </p:spPr>
      </p:pic>
      <p:pic>
        <p:nvPicPr>
          <p:cNvPr id="8" name="图片 7" descr="图表, 折线图&#10;&#10;描述已自动生成">
            <a:extLst>
              <a:ext uri="{FF2B5EF4-FFF2-40B4-BE49-F238E27FC236}">
                <a16:creationId xmlns:a16="http://schemas.microsoft.com/office/drawing/2014/main" id="{8015C941-F21E-3F6E-F2F7-01FE7E431D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3581" y="1659963"/>
            <a:ext cx="6138389" cy="4364318"/>
          </a:xfrm>
          <a:prstGeom prst="rect">
            <a:avLst/>
          </a:prstGeom>
        </p:spPr>
      </p:pic>
    </p:spTree>
    <p:extLst>
      <p:ext uri="{BB962C8B-B14F-4D97-AF65-F5344CB8AC3E}">
        <p14:creationId xmlns:p14="http://schemas.microsoft.com/office/powerpoint/2010/main" val="3966932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01442" y="735606"/>
            <a:ext cx="2492990" cy="369332"/>
          </a:xfrm>
          <a:prstGeom prst="rect">
            <a:avLst/>
          </a:prstGeom>
          <a:noFill/>
        </p:spPr>
        <p:txBody>
          <a:bodyPr wrap="none" rtlCol="0">
            <a:spAutoFit/>
          </a:bodyPr>
          <a:lstStyle/>
          <a:p>
            <a:r>
              <a:rPr lang="zh-CN" altLang="en-US" dirty="0"/>
              <a:t>显卡挖矿为何如此疯狂</a:t>
            </a:r>
          </a:p>
        </p:txBody>
      </p:sp>
      <p:pic>
        <p:nvPicPr>
          <p:cNvPr id="4" name="图片 3" descr="图形用户界面, 应用程序&#10;&#10;描述已自动生成">
            <a:extLst>
              <a:ext uri="{FF2B5EF4-FFF2-40B4-BE49-F238E27FC236}">
                <a16:creationId xmlns:a16="http://schemas.microsoft.com/office/drawing/2014/main" id="{DD1680DC-BD70-8AB9-DF9E-4ADF09213F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703" y="1213970"/>
            <a:ext cx="3340286" cy="3142253"/>
          </a:xfrm>
          <a:prstGeom prst="rect">
            <a:avLst/>
          </a:prstGeom>
        </p:spPr>
      </p:pic>
      <p:pic>
        <p:nvPicPr>
          <p:cNvPr id="8" name="图片 7" descr="图形用户界面, 应用程序, Word&#10;&#10;描述已自动生成">
            <a:extLst>
              <a:ext uri="{FF2B5EF4-FFF2-40B4-BE49-F238E27FC236}">
                <a16:creationId xmlns:a16="http://schemas.microsoft.com/office/drawing/2014/main" id="{F9A94713-797B-28F2-C119-D90A44180EF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39989" y="2823702"/>
            <a:ext cx="4910710" cy="1557953"/>
          </a:xfrm>
          <a:prstGeom prst="rect">
            <a:avLst/>
          </a:prstGeom>
        </p:spPr>
      </p:pic>
      <p:pic>
        <p:nvPicPr>
          <p:cNvPr id="12" name="图片 11" descr="图形用户界面&#10;&#10;中度可信度描述已自动生成">
            <a:extLst>
              <a:ext uri="{FF2B5EF4-FFF2-40B4-BE49-F238E27FC236}">
                <a16:creationId xmlns:a16="http://schemas.microsoft.com/office/drawing/2014/main" id="{BF6BAC17-85CA-B4B0-9A4C-D30541B8EDD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39989" y="1204759"/>
            <a:ext cx="4910710" cy="1580337"/>
          </a:xfrm>
          <a:prstGeom prst="rect">
            <a:avLst/>
          </a:prstGeom>
        </p:spPr>
      </p:pic>
    </p:spTree>
    <p:extLst>
      <p:ext uri="{BB962C8B-B14F-4D97-AF65-F5344CB8AC3E}">
        <p14:creationId xmlns:p14="http://schemas.microsoft.com/office/powerpoint/2010/main" val="3146362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01442" y="735606"/>
            <a:ext cx="2492990" cy="369332"/>
          </a:xfrm>
          <a:prstGeom prst="rect">
            <a:avLst/>
          </a:prstGeom>
          <a:noFill/>
        </p:spPr>
        <p:txBody>
          <a:bodyPr wrap="none" rtlCol="0">
            <a:spAutoFit/>
          </a:bodyPr>
          <a:lstStyle/>
          <a:p>
            <a:r>
              <a:rPr lang="zh-CN" altLang="en-US" dirty="0"/>
              <a:t>显卡挖矿为何如此疯狂</a:t>
            </a:r>
          </a:p>
        </p:txBody>
      </p:sp>
      <p:pic>
        <p:nvPicPr>
          <p:cNvPr id="14" name="图片 13" descr="猫的照片上写着字&#10;&#10;描述已自动生成">
            <a:extLst>
              <a:ext uri="{FF2B5EF4-FFF2-40B4-BE49-F238E27FC236}">
                <a16:creationId xmlns:a16="http://schemas.microsoft.com/office/drawing/2014/main" id="{9265E3AF-9804-5A05-5FCA-4D31D424FD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04480" y="1777332"/>
            <a:ext cx="2869416" cy="3857770"/>
          </a:xfrm>
          <a:prstGeom prst="rect">
            <a:avLst/>
          </a:prstGeom>
        </p:spPr>
      </p:pic>
      <p:pic>
        <p:nvPicPr>
          <p:cNvPr id="4" name="图片 3" descr="社交网络的手机截图&#10;&#10;描述已自动生成">
            <a:extLst>
              <a:ext uri="{FF2B5EF4-FFF2-40B4-BE49-F238E27FC236}">
                <a16:creationId xmlns:a16="http://schemas.microsoft.com/office/drawing/2014/main" id="{CC0BC509-0E29-BC5F-C622-4D03B566EA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4620" y="1777332"/>
            <a:ext cx="6499860" cy="4333240"/>
          </a:xfrm>
          <a:prstGeom prst="rect">
            <a:avLst/>
          </a:prstGeom>
        </p:spPr>
      </p:pic>
    </p:spTree>
    <p:extLst>
      <p:ext uri="{BB962C8B-B14F-4D97-AF65-F5344CB8AC3E}">
        <p14:creationId xmlns:p14="http://schemas.microsoft.com/office/powerpoint/2010/main" val="3496280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flipV="1">
            <a:off x="6816080" y="3413487"/>
            <a:ext cx="5112568" cy="18000"/>
          </a:xfrm>
          <a:prstGeom prst="line">
            <a:avLst/>
          </a:prstGeom>
          <a:ln w="34925">
            <a:solidFill>
              <a:srgbClr val="A6BFC0"/>
            </a:solidFill>
            <a:prstDash val="sysDot"/>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40008" y="2330836"/>
            <a:ext cx="10032452" cy="1066738"/>
            <a:chOff x="940080" y="2364749"/>
            <a:chExt cx="10032452" cy="1066738"/>
          </a:xfrm>
        </p:grpSpPr>
        <p:sp>
          <p:nvSpPr>
            <p:cNvPr id="3" name="椭圆 2"/>
            <p:cNvSpPr/>
            <p:nvPr/>
          </p:nvSpPr>
          <p:spPr>
            <a:xfrm>
              <a:off x="940080" y="2657487"/>
              <a:ext cx="756000" cy="75600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1760824" y="2657487"/>
              <a:ext cx="756000" cy="75600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3402312" y="2657487"/>
              <a:ext cx="756000" cy="756000"/>
            </a:xfrm>
            <a:prstGeom prst="ellipse">
              <a:avLst/>
            </a:prstGeom>
            <a:solidFill>
              <a:srgbClr val="73C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5043800" y="2657487"/>
              <a:ext cx="756000" cy="756000"/>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2581568" y="2657487"/>
              <a:ext cx="756000" cy="756000"/>
            </a:xfrm>
            <a:prstGeom prst="ellipse">
              <a:avLst/>
            </a:prstGeom>
            <a:solidFill>
              <a:srgbClr val="87D2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4223056" y="2657487"/>
              <a:ext cx="756000" cy="75600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5886211" y="2675487"/>
              <a:ext cx="756000" cy="756000"/>
            </a:xfrm>
            <a:prstGeom prst="ellipse">
              <a:avLst/>
            </a:prstGeom>
            <a:solidFill>
              <a:srgbClr val="1F6C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697003" y="2364749"/>
              <a:ext cx="4275529" cy="989053"/>
            </a:xfrm>
            <a:prstGeom prst="rect">
              <a:avLst/>
            </a:prstGeom>
          </p:spPr>
          <p:txBody>
            <a:bodyPr wrap="none">
              <a:spAutoFit/>
            </a:bodyPr>
            <a:lstStyle/>
            <a:p>
              <a:pPr eaLnBrk="1" fontAlgn="auto" hangingPunct="1">
                <a:lnSpc>
                  <a:spcPct val="150000"/>
                </a:lnSpc>
                <a:spcAft>
                  <a:spcPts val="0"/>
                </a:spcAft>
                <a:defRPr/>
              </a:pPr>
              <a:r>
                <a:rPr kumimoji="1" lang="en-US" altLang="zh-CN" sz="4400" b="1" dirty="0">
                  <a:latin typeface="Cooper Black" panose="0208090404030B020404" pitchFamily="18" charset="0"/>
                  <a:ea typeface="Tahoma" panose="020B0604030504040204" pitchFamily="34" charset="0"/>
                  <a:cs typeface="Tahoma" panose="020B0604030504040204" pitchFamily="34" charset="0"/>
                </a:rPr>
                <a:t> </a:t>
              </a:r>
              <a:r>
                <a:rPr kumimoji="1" lang="zh-CN" altLang="en-US" sz="4400" b="1" dirty="0">
                  <a:latin typeface="Cooper Black" panose="0208090404030B020404" pitchFamily="18" charset="0"/>
                  <a:ea typeface="Tahoma" panose="020B0604030504040204" pitchFamily="34" charset="0"/>
                  <a:cs typeface="Tahoma" panose="020B0604030504040204" pitchFamily="34" charset="0"/>
                </a:rPr>
                <a:t>数字货币的概述</a:t>
              </a:r>
            </a:p>
          </p:txBody>
        </p:sp>
        <p:sp>
          <p:nvSpPr>
            <p:cNvPr id="12" name="KSO_Shape"/>
            <p:cNvSpPr/>
            <p:nvPr/>
          </p:nvSpPr>
          <p:spPr bwMode="auto">
            <a:xfrm>
              <a:off x="5079800" y="2693487"/>
              <a:ext cx="684000" cy="684000"/>
            </a:xfrm>
            <a:custGeom>
              <a:avLst/>
              <a:gdLst>
                <a:gd name="T0" fmla="*/ 1647712 w 5287"/>
                <a:gd name="T1" fmla="*/ 1098609 h 5287"/>
                <a:gd name="T2" fmla="*/ 1572423 w 5287"/>
                <a:gd name="T3" fmla="*/ 1202741 h 5287"/>
                <a:gd name="T4" fmla="*/ 1450303 w 5287"/>
                <a:gd name="T5" fmla="*/ 1198417 h 5287"/>
                <a:gd name="T6" fmla="*/ 1223356 w 5287"/>
                <a:gd name="T7" fmla="*/ 1087799 h 5287"/>
                <a:gd name="T8" fmla="*/ 1136179 w 5287"/>
                <a:gd name="T9" fmla="*/ 978263 h 5287"/>
                <a:gd name="T10" fmla="*/ 1149868 w 5287"/>
                <a:gd name="T11" fmla="*/ 891786 h 5287"/>
                <a:gd name="T12" fmla="*/ 1302247 w 5287"/>
                <a:gd name="T13" fmla="*/ 765675 h 5287"/>
                <a:gd name="T14" fmla="*/ 1512984 w 5287"/>
                <a:gd name="T15" fmla="*/ 689648 h 5287"/>
                <a:gd name="T16" fmla="*/ 1603763 w 5287"/>
                <a:gd name="T17" fmla="*/ 726040 h 5287"/>
                <a:gd name="T18" fmla="*/ 1663202 w 5287"/>
                <a:gd name="T19" fmla="*/ 860799 h 5287"/>
                <a:gd name="T20" fmla="*/ 1005414 w 5287"/>
                <a:gd name="T21" fmla="*/ 234927 h 5287"/>
                <a:gd name="T22" fmla="*/ 1155632 w 5287"/>
                <a:gd name="T23" fmla="*/ 283570 h 5287"/>
                <a:gd name="T24" fmla="*/ 1215791 w 5287"/>
                <a:gd name="T25" fmla="*/ 373650 h 5287"/>
                <a:gd name="T26" fmla="*/ 1163197 w 5287"/>
                <a:gd name="T27" fmla="*/ 550926 h 5287"/>
                <a:gd name="T28" fmla="*/ 1030630 w 5287"/>
                <a:gd name="T29" fmla="*/ 741534 h 5287"/>
                <a:gd name="T30" fmla="*/ 945615 w 5287"/>
                <a:gd name="T31" fmla="*/ 771440 h 5287"/>
                <a:gd name="T32" fmla="*/ 850153 w 5287"/>
                <a:gd name="T33" fmla="*/ 720636 h 5287"/>
                <a:gd name="T34" fmla="*/ 721549 w 5287"/>
                <a:gd name="T35" fmla="*/ 500481 h 5287"/>
                <a:gd name="T36" fmla="*/ 693091 w 5287"/>
                <a:gd name="T37" fmla="*/ 352030 h 5287"/>
                <a:gd name="T38" fmla="*/ 775945 w 5287"/>
                <a:gd name="T39" fmla="*/ 269157 h 5287"/>
                <a:gd name="T40" fmla="*/ 938771 w 5287"/>
                <a:gd name="T41" fmla="*/ 232045 h 5287"/>
                <a:gd name="T42" fmla="*/ 250363 w 5287"/>
                <a:gd name="T43" fmla="*/ 826209 h 5287"/>
                <a:gd name="T44" fmla="*/ 320248 w 5287"/>
                <a:gd name="T45" fmla="*/ 709105 h 5287"/>
                <a:gd name="T46" fmla="*/ 427598 w 5287"/>
                <a:gd name="T47" fmla="*/ 696494 h 5287"/>
                <a:gd name="T48" fmla="*/ 652384 w 5287"/>
                <a:gd name="T49" fmla="*/ 793780 h 5287"/>
                <a:gd name="T50" fmla="*/ 764778 w 5287"/>
                <a:gd name="T51" fmla="*/ 911244 h 5287"/>
                <a:gd name="T52" fmla="*/ 762256 w 5287"/>
                <a:gd name="T53" fmla="*/ 997720 h 5287"/>
                <a:gd name="T54" fmla="*/ 636534 w 5287"/>
                <a:gd name="T55" fmla="*/ 1118787 h 5287"/>
                <a:gd name="T56" fmla="*/ 414630 w 5287"/>
                <a:gd name="T57" fmla="*/ 1208866 h 5287"/>
                <a:gd name="T58" fmla="*/ 313764 w 5287"/>
                <a:gd name="T59" fmla="*/ 1188688 h 5287"/>
                <a:gd name="T60" fmla="*/ 247481 w 5287"/>
                <a:gd name="T61" fmla="*/ 1065460 h 5287"/>
                <a:gd name="T62" fmla="*/ 691290 w 5287"/>
                <a:gd name="T63" fmla="*/ 1511893 h 5287"/>
                <a:gd name="T64" fmla="*/ 766579 w 5287"/>
                <a:gd name="T65" fmla="*/ 1300747 h 5287"/>
                <a:gd name="T66" fmla="*/ 893021 w 5287"/>
                <a:gd name="T67" fmla="*/ 1149053 h 5287"/>
                <a:gd name="T68" fmla="*/ 979477 w 5287"/>
                <a:gd name="T69" fmla="*/ 1134641 h 5287"/>
                <a:gd name="T70" fmla="*/ 1088988 w 5287"/>
                <a:gd name="T71" fmla="*/ 1221838 h 5287"/>
                <a:gd name="T72" fmla="*/ 1199941 w 5287"/>
                <a:gd name="T73" fmla="*/ 1449198 h 5287"/>
                <a:gd name="T74" fmla="*/ 1203903 w 5287"/>
                <a:gd name="T75" fmla="*/ 1570985 h 5287"/>
                <a:gd name="T76" fmla="*/ 1099435 w 5287"/>
                <a:gd name="T77" fmla="*/ 1646652 h 5287"/>
                <a:gd name="T78" fmla="*/ 938771 w 5287"/>
                <a:gd name="T79" fmla="*/ 1670433 h 5287"/>
                <a:gd name="T80" fmla="*/ 775945 w 5287"/>
                <a:gd name="T81" fmla="*/ 1634041 h 5287"/>
                <a:gd name="T82" fmla="*/ 693091 w 5287"/>
                <a:gd name="T83" fmla="*/ 1550808 h 5287"/>
                <a:gd name="T84" fmla="*/ 760455 w 5287"/>
                <a:gd name="T85" fmla="*/ 19097 h 5287"/>
                <a:gd name="T86" fmla="*/ 458578 w 5287"/>
                <a:gd name="T87" fmla="*/ 138002 h 5287"/>
                <a:gd name="T88" fmla="*/ 217221 w 5287"/>
                <a:gd name="T89" fmla="*/ 346265 h 5287"/>
                <a:gd name="T90" fmla="*/ 57998 w 5287"/>
                <a:gd name="T91" fmla="*/ 625151 h 5287"/>
                <a:gd name="T92" fmla="*/ 0 w 5287"/>
                <a:gd name="T93" fmla="*/ 952320 h 5287"/>
                <a:gd name="T94" fmla="*/ 50073 w 5287"/>
                <a:gd name="T95" fmla="*/ 1257869 h 5287"/>
                <a:gd name="T96" fmla="*/ 203172 w 5287"/>
                <a:gd name="T97" fmla="*/ 1540719 h 5287"/>
                <a:gd name="T98" fmla="*/ 439126 w 5287"/>
                <a:gd name="T99" fmla="*/ 1754747 h 5287"/>
                <a:gd name="T100" fmla="*/ 737400 w 5287"/>
                <a:gd name="T101" fmla="*/ 1880859 h 5287"/>
                <a:gd name="T102" fmla="*/ 1049723 w 5287"/>
                <a:gd name="T103" fmla="*/ 1900316 h 5287"/>
                <a:gd name="T104" fmla="*/ 1365288 w 5287"/>
                <a:gd name="T105" fmla="*/ 1810957 h 5287"/>
                <a:gd name="T106" fmla="*/ 1626098 w 5287"/>
                <a:gd name="T107" fmla="*/ 1625754 h 5287"/>
                <a:gd name="T108" fmla="*/ 1810898 w 5287"/>
                <a:gd name="T109" fmla="*/ 1365244 h 5287"/>
                <a:gd name="T110" fmla="*/ 1899876 w 5287"/>
                <a:gd name="T111" fmla="*/ 1049966 h 5287"/>
                <a:gd name="T112" fmla="*/ 1880423 w 5287"/>
                <a:gd name="T113" fmla="*/ 737210 h 5287"/>
                <a:gd name="T114" fmla="*/ 1754341 w 5287"/>
                <a:gd name="T115" fmla="*/ 439227 h 5287"/>
                <a:gd name="T116" fmla="*/ 1540362 w 5287"/>
                <a:gd name="T117" fmla="*/ 203219 h 5287"/>
                <a:gd name="T118" fmla="*/ 1257578 w 5287"/>
                <a:gd name="T119" fmla="*/ 50084 h 5287"/>
                <a:gd name="T120" fmla="*/ 952460 w 5287"/>
                <a:gd name="T121" fmla="*/ 0 h 528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5287" h="5287">
                  <a:moveTo>
                    <a:pt x="4641" y="2641"/>
                  </a:moveTo>
                  <a:lnTo>
                    <a:pt x="4641" y="2641"/>
                  </a:lnTo>
                  <a:lnTo>
                    <a:pt x="4640" y="2677"/>
                  </a:lnTo>
                  <a:lnTo>
                    <a:pt x="4639" y="2715"/>
                  </a:lnTo>
                  <a:lnTo>
                    <a:pt x="4636" y="2751"/>
                  </a:lnTo>
                  <a:lnTo>
                    <a:pt x="4633" y="2788"/>
                  </a:lnTo>
                  <a:lnTo>
                    <a:pt x="4629" y="2822"/>
                  </a:lnTo>
                  <a:lnTo>
                    <a:pt x="4623" y="2858"/>
                  </a:lnTo>
                  <a:lnTo>
                    <a:pt x="4617" y="2891"/>
                  </a:lnTo>
                  <a:lnTo>
                    <a:pt x="4610" y="2924"/>
                  </a:lnTo>
                  <a:lnTo>
                    <a:pt x="4602" y="2957"/>
                  </a:lnTo>
                  <a:lnTo>
                    <a:pt x="4593" y="2989"/>
                  </a:lnTo>
                  <a:lnTo>
                    <a:pt x="4583" y="3019"/>
                  </a:lnTo>
                  <a:lnTo>
                    <a:pt x="4574" y="3049"/>
                  </a:lnTo>
                  <a:lnTo>
                    <a:pt x="4563" y="3077"/>
                  </a:lnTo>
                  <a:lnTo>
                    <a:pt x="4552" y="3105"/>
                  </a:lnTo>
                  <a:lnTo>
                    <a:pt x="4539" y="3131"/>
                  </a:lnTo>
                  <a:lnTo>
                    <a:pt x="4526" y="3157"/>
                  </a:lnTo>
                  <a:lnTo>
                    <a:pt x="4512" y="3181"/>
                  </a:lnTo>
                  <a:lnTo>
                    <a:pt x="4498" y="3203"/>
                  </a:lnTo>
                  <a:lnTo>
                    <a:pt x="4483" y="3225"/>
                  </a:lnTo>
                  <a:lnTo>
                    <a:pt x="4468" y="3246"/>
                  </a:lnTo>
                  <a:lnTo>
                    <a:pt x="4452" y="3265"/>
                  </a:lnTo>
                  <a:lnTo>
                    <a:pt x="4435" y="3283"/>
                  </a:lnTo>
                  <a:lnTo>
                    <a:pt x="4418" y="3299"/>
                  </a:lnTo>
                  <a:lnTo>
                    <a:pt x="4401" y="3314"/>
                  </a:lnTo>
                  <a:lnTo>
                    <a:pt x="4384" y="3326"/>
                  </a:lnTo>
                  <a:lnTo>
                    <a:pt x="4365" y="3338"/>
                  </a:lnTo>
                  <a:lnTo>
                    <a:pt x="4347" y="3348"/>
                  </a:lnTo>
                  <a:lnTo>
                    <a:pt x="4327" y="3355"/>
                  </a:lnTo>
                  <a:lnTo>
                    <a:pt x="4308" y="3363"/>
                  </a:lnTo>
                  <a:lnTo>
                    <a:pt x="4288" y="3368"/>
                  </a:lnTo>
                  <a:lnTo>
                    <a:pt x="4268" y="3370"/>
                  </a:lnTo>
                  <a:lnTo>
                    <a:pt x="4248" y="3371"/>
                  </a:lnTo>
                  <a:lnTo>
                    <a:pt x="4226" y="3370"/>
                  </a:lnTo>
                  <a:lnTo>
                    <a:pt x="4200" y="3368"/>
                  </a:lnTo>
                  <a:lnTo>
                    <a:pt x="4170" y="3363"/>
                  </a:lnTo>
                  <a:lnTo>
                    <a:pt x="4139" y="3355"/>
                  </a:lnTo>
                  <a:lnTo>
                    <a:pt x="4103" y="3348"/>
                  </a:lnTo>
                  <a:lnTo>
                    <a:pt x="4065" y="3338"/>
                  </a:lnTo>
                  <a:lnTo>
                    <a:pt x="4026" y="3326"/>
                  </a:lnTo>
                  <a:lnTo>
                    <a:pt x="3984" y="3314"/>
                  </a:lnTo>
                  <a:lnTo>
                    <a:pt x="3940" y="3299"/>
                  </a:lnTo>
                  <a:lnTo>
                    <a:pt x="3896" y="3283"/>
                  </a:lnTo>
                  <a:lnTo>
                    <a:pt x="3850" y="3265"/>
                  </a:lnTo>
                  <a:lnTo>
                    <a:pt x="3804" y="3246"/>
                  </a:lnTo>
                  <a:lnTo>
                    <a:pt x="3756" y="3225"/>
                  </a:lnTo>
                  <a:lnTo>
                    <a:pt x="3708" y="3203"/>
                  </a:lnTo>
                  <a:lnTo>
                    <a:pt x="3662" y="3181"/>
                  </a:lnTo>
                  <a:lnTo>
                    <a:pt x="3615" y="3157"/>
                  </a:lnTo>
                  <a:lnTo>
                    <a:pt x="3569" y="3131"/>
                  </a:lnTo>
                  <a:lnTo>
                    <a:pt x="3523" y="3105"/>
                  </a:lnTo>
                  <a:lnTo>
                    <a:pt x="3479" y="3077"/>
                  </a:lnTo>
                  <a:lnTo>
                    <a:pt x="3436" y="3049"/>
                  </a:lnTo>
                  <a:lnTo>
                    <a:pt x="3396" y="3019"/>
                  </a:lnTo>
                  <a:lnTo>
                    <a:pt x="3356" y="2989"/>
                  </a:lnTo>
                  <a:lnTo>
                    <a:pt x="3320" y="2957"/>
                  </a:lnTo>
                  <a:lnTo>
                    <a:pt x="3287" y="2924"/>
                  </a:lnTo>
                  <a:lnTo>
                    <a:pt x="3255" y="2891"/>
                  </a:lnTo>
                  <a:lnTo>
                    <a:pt x="3241" y="2875"/>
                  </a:lnTo>
                  <a:lnTo>
                    <a:pt x="3228" y="2858"/>
                  </a:lnTo>
                  <a:lnTo>
                    <a:pt x="3216" y="2840"/>
                  </a:lnTo>
                  <a:lnTo>
                    <a:pt x="3203" y="2822"/>
                  </a:lnTo>
                  <a:lnTo>
                    <a:pt x="3192" y="2805"/>
                  </a:lnTo>
                  <a:lnTo>
                    <a:pt x="3182" y="2788"/>
                  </a:lnTo>
                  <a:lnTo>
                    <a:pt x="3174" y="2769"/>
                  </a:lnTo>
                  <a:lnTo>
                    <a:pt x="3166" y="2751"/>
                  </a:lnTo>
                  <a:lnTo>
                    <a:pt x="3160" y="2733"/>
                  </a:lnTo>
                  <a:lnTo>
                    <a:pt x="3154" y="2715"/>
                  </a:lnTo>
                  <a:lnTo>
                    <a:pt x="3151" y="2696"/>
                  </a:lnTo>
                  <a:lnTo>
                    <a:pt x="3147" y="2677"/>
                  </a:lnTo>
                  <a:lnTo>
                    <a:pt x="3144" y="2659"/>
                  </a:lnTo>
                  <a:lnTo>
                    <a:pt x="3144" y="2641"/>
                  </a:lnTo>
                  <a:lnTo>
                    <a:pt x="3144" y="2621"/>
                  </a:lnTo>
                  <a:lnTo>
                    <a:pt x="3147" y="2603"/>
                  </a:lnTo>
                  <a:lnTo>
                    <a:pt x="3151" y="2584"/>
                  </a:lnTo>
                  <a:lnTo>
                    <a:pt x="3154" y="2566"/>
                  </a:lnTo>
                  <a:lnTo>
                    <a:pt x="3160" y="2547"/>
                  </a:lnTo>
                  <a:lnTo>
                    <a:pt x="3166" y="2529"/>
                  </a:lnTo>
                  <a:lnTo>
                    <a:pt x="3174" y="2511"/>
                  </a:lnTo>
                  <a:lnTo>
                    <a:pt x="3182" y="2494"/>
                  </a:lnTo>
                  <a:lnTo>
                    <a:pt x="3192" y="2475"/>
                  </a:lnTo>
                  <a:lnTo>
                    <a:pt x="3203" y="2458"/>
                  </a:lnTo>
                  <a:lnTo>
                    <a:pt x="3216" y="2441"/>
                  </a:lnTo>
                  <a:lnTo>
                    <a:pt x="3228" y="2424"/>
                  </a:lnTo>
                  <a:lnTo>
                    <a:pt x="3241" y="2407"/>
                  </a:lnTo>
                  <a:lnTo>
                    <a:pt x="3255" y="2389"/>
                  </a:lnTo>
                  <a:lnTo>
                    <a:pt x="3287" y="2356"/>
                  </a:lnTo>
                  <a:lnTo>
                    <a:pt x="3320" y="2324"/>
                  </a:lnTo>
                  <a:lnTo>
                    <a:pt x="3356" y="2293"/>
                  </a:lnTo>
                  <a:lnTo>
                    <a:pt x="3396" y="2262"/>
                  </a:lnTo>
                  <a:lnTo>
                    <a:pt x="3436" y="2232"/>
                  </a:lnTo>
                  <a:lnTo>
                    <a:pt x="3479" y="2203"/>
                  </a:lnTo>
                  <a:lnTo>
                    <a:pt x="3523" y="2176"/>
                  </a:lnTo>
                  <a:lnTo>
                    <a:pt x="3569" y="2149"/>
                  </a:lnTo>
                  <a:lnTo>
                    <a:pt x="3615" y="2125"/>
                  </a:lnTo>
                  <a:lnTo>
                    <a:pt x="3662" y="2100"/>
                  </a:lnTo>
                  <a:lnTo>
                    <a:pt x="3708" y="2077"/>
                  </a:lnTo>
                  <a:lnTo>
                    <a:pt x="3756" y="2056"/>
                  </a:lnTo>
                  <a:lnTo>
                    <a:pt x="3804" y="2035"/>
                  </a:lnTo>
                  <a:lnTo>
                    <a:pt x="3850" y="2015"/>
                  </a:lnTo>
                  <a:lnTo>
                    <a:pt x="3896" y="1998"/>
                  </a:lnTo>
                  <a:lnTo>
                    <a:pt x="3940" y="1982"/>
                  </a:lnTo>
                  <a:lnTo>
                    <a:pt x="3984" y="1968"/>
                  </a:lnTo>
                  <a:lnTo>
                    <a:pt x="4026" y="1954"/>
                  </a:lnTo>
                  <a:lnTo>
                    <a:pt x="4065" y="1943"/>
                  </a:lnTo>
                  <a:lnTo>
                    <a:pt x="4103" y="1933"/>
                  </a:lnTo>
                  <a:lnTo>
                    <a:pt x="4139" y="1925"/>
                  </a:lnTo>
                  <a:lnTo>
                    <a:pt x="4170" y="1919"/>
                  </a:lnTo>
                  <a:lnTo>
                    <a:pt x="4200" y="1914"/>
                  </a:lnTo>
                  <a:lnTo>
                    <a:pt x="4226" y="1911"/>
                  </a:lnTo>
                  <a:lnTo>
                    <a:pt x="4248" y="1910"/>
                  </a:lnTo>
                  <a:lnTo>
                    <a:pt x="4268" y="1911"/>
                  </a:lnTo>
                  <a:lnTo>
                    <a:pt x="4288" y="1914"/>
                  </a:lnTo>
                  <a:lnTo>
                    <a:pt x="4308" y="1919"/>
                  </a:lnTo>
                  <a:lnTo>
                    <a:pt x="4327" y="1925"/>
                  </a:lnTo>
                  <a:lnTo>
                    <a:pt x="4347" y="1933"/>
                  </a:lnTo>
                  <a:lnTo>
                    <a:pt x="4365" y="1943"/>
                  </a:lnTo>
                  <a:lnTo>
                    <a:pt x="4384" y="1954"/>
                  </a:lnTo>
                  <a:lnTo>
                    <a:pt x="4401" y="1968"/>
                  </a:lnTo>
                  <a:lnTo>
                    <a:pt x="4418" y="1982"/>
                  </a:lnTo>
                  <a:lnTo>
                    <a:pt x="4435" y="1998"/>
                  </a:lnTo>
                  <a:lnTo>
                    <a:pt x="4452" y="2015"/>
                  </a:lnTo>
                  <a:lnTo>
                    <a:pt x="4468" y="2035"/>
                  </a:lnTo>
                  <a:lnTo>
                    <a:pt x="4483" y="2056"/>
                  </a:lnTo>
                  <a:lnTo>
                    <a:pt x="4498" y="2077"/>
                  </a:lnTo>
                  <a:lnTo>
                    <a:pt x="4512" y="2100"/>
                  </a:lnTo>
                  <a:lnTo>
                    <a:pt x="4526" y="2125"/>
                  </a:lnTo>
                  <a:lnTo>
                    <a:pt x="4539" y="2149"/>
                  </a:lnTo>
                  <a:lnTo>
                    <a:pt x="4552" y="2176"/>
                  </a:lnTo>
                  <a:lnTo>
                    <a:pt x="4563" y="2203"/>
                  </a:lnTo>
                  <a:lnTo>
                    <a:pt x="4574" y="2232"/>
                  </a:lnTo>
                  <a:lnTo>
                    <a:pt x="4583" y="2262"/>
                  </a:lnTo>
                  <a:lnTo>
                    <a:pt x="4593" y="2293"/>
                  </a:lnTo>
                  <a:lnTo>
                    <a:pt x="4602" y="2324"/>
                  </a:lnTo>
                  <a:lnTo>
                    <a:pt x="4610" y="2356"/>
                  </a:lnTo>
                  <a:lnTo>
                    <a:pt x="4617" y="2389"/>
                  </a:lnTo>
                  <a:lnTo>
                    <a:pt x="4623" y="2424"/>
                  </a:lnTo>
                  <a:lnTo>
                    <a:pt x="4629" y="2458"/>
                  </a:lnTo>
                  <a:lnTo>
                    <a:pt x="4633" y="2494"/>
                  </a:lnTo>
                  <a:lnTo>
                    <a:pt x="4636" y="2529"/>
                  </a:lnTo>
                  <a:lnTo>
                    <a:pt x="4639" y="2566"/>
                  </a:lnTo>
                  <a:lnTo>
                    <a:pt x="4640" y="2603"/>
                  </a:lnTo>
                  <a:lnTo>
                    <a:pt x="4641" y="2641"/>
                  </a:lnTo>
                  <a:close/>
                  <a:moveTo>
                    <a:pt x="2644" y="644"/>
                  </a:moveTo>
                  <a:lnTo>
                    <a:pt x="2644" y="644"/>
                  </a:lnTo>
                  <a:lnTo>
                    <a:pt x="2681" y="644"/>
                  </a:lnTo>
                  <a:lnTo>
                    <a:pt x="2719" y="646"/>
                  </a:lnTo>
                  <a:lnTo>
                    <a:pt x="2756" y="649"/>
                  </a:lnTo>
                  <a:lnTo>
                    <a:pt x="2791" y="652"/>
                  </a:lnTo>
                  <a:lnTo>
                    <a:pt x="2827" y="656"/>
                  </a:lnTo>
                  <a:lnTo>
                    <a:pt x="2861" y="662"/>
                  </a:lnTo>
                  <a:lnTo>
                    <a:pt x="2896" y="668"/>
                  </a:lnTo>
                  <a:lnTo>
                    <a:pt x="2929" y="674"/>
                  </a:lnTo>
                  <a:lnTo>
                    <a:pt x="2961" y="683"/>
                  </a:lnTo>
                  <a:lnTo>
                    <a:pt x="2992" y="692"/>
                  </a:lnTo>
                  <a:lnTo>
                    <a:pt x="3023" y="701"/>
                  </a:lnTo>
                  <a:lnTo>
                    <a:pt x="3052" y="711"/>
                  </a:lnTo>
                  <a:lnTo>
                    <a:pt x="3081" y="722"/>
                  </a:lnTo>
                  <a:lnTo>
                    <a:pt x="3109" y="733"/>
                  </a:lnTo>
                  <a:lnTo>
                    <a:pt x="3136" y="747"/>
                  </a:lnTo>
                  <a:lnTo>
                    <a:pt x="3160" y="759"/>
                  </a:lnTo>
                  <a:lnTo>
                    <a:pt x="3185" y="773"/>
                  </a:lnTo>
                  <a:lnTo>
                    <a:pt x="3208" y="787"/>
                  </a:lnTo>
                  <a:lnTo>
                    <a:pt x="3229" y="802"/>
                  </a:lnTo>
                  <a:lnTo>
                    <a:pt x="3250" y="818"/>
                  </a:lnTo>
                  <a:lnTo>
                    <a:pt x="3268" y="834"/>
                  </a:lnTo>
                  <a:lnTo>
                    <a:pt x="3287" y="850"/>
                  </a:lnTo>
                  <a:lnTo>
                    <a:pt x="3303" y="867"/>
                  </a:lnTo>
                  <a:lnTo>
                    <a:pt x="3317" y="884"/>
                  </a:lnTo>
                  <a:lnTo>
                    <a:pt x="3331" y="902"/>
                  </a:lnTo>
                  <a:lnTo>
                    <a:pt x="3342" y="921"/>
                  </a:lnTo>
                  <a:lnTo>
                    <a:pt x="3352" y="939"/>
                  </a:lnTo>
                  <a:lnTo>
                    <a:pt x="3360" y="958"/>
                  </a:lnTo>
                  <a:lnTo>
                    <a:pt x="3366" y="977"/>
                  </a:lnTo>
                  <a:lnTo>
                    <a:pt x="3371" y="997"/>
                  </a:lnTo>
                  <a:lnTo>
                    <a:pt x="3374" y="1016"/>
                  </a:lnTo>
                  <a:lnTo>
                    <a:pt x="3375" y="1037"/>
                  </a:lnTo>
                  <a:lnTo>
                    <a:pt x="3374" y="1059"/>
                  </a:lnTo>
                  <a:lnTo>
                    <a:pt x="3371" y="1085"/>
                  </a:lnTo>
                  <a:lnTo>
                    <a:pt x="3366" y="1115"/>
                  </a:lnTo>
                  <a:lnTo>
                    <a:pt x="3360" y="1148"/>
                  </a:lnTo>
                  <a:lnTo>
                    <a:pt x="3352" y="1182"/>
                  </a:lnTo>
                  <a:lnTo>
                    <a:pt x="3342" y="1220"/>
                  </a:lnTo>
                  <a:lnTo>
                    <a:pt x="3331" y="1259"/>
                  </a:lnTo>
                  <a:lnTo>
                    <a:pt x="3317" y="1301"/>
                  </a:lnTo>
                  <a:lnTo>
                    <a:pt x="3303" y="1345"/>
                  </a:lnTo>
                  <a:lnTo>
                    <a:pt x="3287" y="1389"/>
                  </a:lnTo>
                  <a:lnTo>
                    <a:pt x="3268" y="1436"/>
                  </a:lnTo>
                  <a:lnTo>
                    <a:pt x="3250" y="1482"/>
                  </a:lnTo>
                  <a:lnTo>
                    <a:pt x="3229" y="1529"/>
                  </a:lnTo>
                  <a:lnTo>
                    <a:pt x="3208" y="1577"/>
                  </a:lnTo>
                  <a:lnTo>
                    <a:pt x="3185" y="1624"/>
                  </a:lnTo>
                  <a:lnTo>
                    <a:pt x="3160" y="1671"/>
                  </a:lnTo>
                  <a:lnTo>
                    <a:pt x="3136" y="1718"/>
                  </a:lnTo>
                  <a:lnTo>
                    <a:pt x="3109" y="1763"/>
                  </a:lnTo>
                  <a:lnTo>
                    <a:pt x="3081" y="1807"/>
                  </a:lnTo>
                  <a:lnTo>
                    <a:pt x="3052" y="1850"/>
                  </a:lnTo>
                  <a:lnTo>
                    <a:pt x="3023" y="1890"/>
                  </a:lnTo>
                  <a:lnTo>
                    <a:pt x="2992" y="1930"/>
                  </a:lnTo>
                  <a:lnTo>
                    <a:pt x="2961" y="1965"/>
                  </a:lnTo>
                  <a:lnTo>
                    <a:pt x="2929" y="2000"/>
                  </a:lnTo>
                  <a:lnTo>
                    <a:pt x="2896" y="2030"/>
                  </a:lnTo>
                  <a:lnTo>
                    <a:pt x="2878" y="2045"/>
                  </a:lnTo>
                  <a:lnTo>
                    <a:pt x="2861" y="2058"/>
                  </a:lnTo>
                  <a:lnTo>
                    <a:pt x="2844" y="2071"/>
                  </a:lnTo>
                  <a:lnTo>
                    <a:pt x="2827" y="2083"/>
                  </a:lnTo>
                  <a:lnTo>
                    <a:pt x="2809" y="2094"/>
                  </a:lnTo>
                  <a:lnTo>
                    <a:pt x="2791" y="2104"/>
                  </a:lnTo>
                  <a:lnTo>
                    <a:pt x="2773" y="2112"/>
                  </a:lnTo>
                  <a:lnTo>
                    <a:pt x="2756" y="2120"/>
                  </a:lnTo>
                  <a:lnTo>
                    <a:pt x="2737" y="2126"/>
                  </a:lnTo>
                  <a:lnTo>
                    <a:pt x="2719" y="2132"/>
                  </a:lnTo>
                  <a:lnTo>
                    <a:pt x="2701" y="2136"/>
                  </a:lnTo>
                  <a:lnTo>
                    <a:pt x="2681" y="2139"/>
                  </a:lnTo>
                  <a:lnTo>
                    <a:pt x="2663" y="2141"/>
                  </a:lnTo>
                  <a:lnTo>
                    <a:pt x="2644" y="2142"/>
                  </a:lnTo>
                  <a:lnTo>
                    <a:pt x="2625" y="2141"/>
                  </a:lnTo>
                  <a:lnTo>
                    <a:pt x="2606" y="2139"/>
                  </a:lnTo>
                  <a:lnTo>
                    <a:pt x="2588" y="2136"/>
                  </a:lnTo>
                  <a:lnTo>
                    <a:pt x="2570" y="2132"/>
                  </a:lnTo>
                  <a:lnTo>
                    <a:pt x="2551" y="2126"/>
                  </a:lnTo>
                  <a:lnTo>
                    <a:pt x="2533" y="2120"/>
                  </a:lnTo>
                  <a:lnTo>
                    <a:pt x="2514" y="2112"/>
                  </a:lnTo>
                  <a:lnTo>
                    <a:pt x="2497" y="2104"/>
                  </a:lnTo>
                  <a:lnTo>
                    <a:pt x="2479" y="2094"/>
                  </a:lnTo>
                  <a:lnTo>
                    <a:pt x="2462" y="2083"/>
                  </a:lnTo>
                  <a:lnTo>
                    <a:pt x="2444" y="2071"/>
                  </a:lnTo>
                  <a:lnTo>
                    <a:pt x="2427" y="2058"/>
                  </a:lnTo>
                  <a:lnTo>
                    <a:pt x="2410" y="2045"/>
                  </a:lnTo>
                  <a:lnTo>
                    <a:pt x="2393" y="2030"/>
                  </a:lnTo>
                  <a:lnTo>
                    <a:pt x="2360" y="2000"/>
                  </a:lnTo>
                  <a:lnTo>
                    <a:pt x="2328" y="1965"/>
                  </a:lnTo>
                  <a:lnTo>
                    <a:pt x="2296" y="1930"/>
                  </a:lnTo>
                  <a:lnTo>
                    <a:pt x="2266" y="1890"/>
                  </a:lnTo>
                  <a:lnTo>
                    <a:pt x="2236" y="1850"/>
                  </a:lnTo>
                  <a:lnTo>
                    <a:pt x="2208" y="1807"/>
                  </a:lnTo>
                  <a:lnTo>
                    <a:pt x="2180" y="1763"/>
                  </a:lnTo>
                  <a:lnTo>
                    <a:pt x="2154" y="1718"/>
                  </a:lnTo>
                  <a:lnTo>
                    <a:pt x="2128" y="1671"/>
                  </a:lnTo>
                  <a:lnTo>
                    <a:pt x="2104" y="1624"/>
                  </a:lnTo>
                  <a:lnTo>
                    <a:pt x="2082" y="1577"/>
                  </a:lnTo>
                  <a:lnTo>
                    <a:pt x="2060" y="1529"/>
                  </a:lnTo>
                  <a:lnTo>
                    <a:pt x="2039" y="1482"/>
                  </a:lnTo>
                  <a:lnTo>
                    <a:pt x="2020" y="1436"/>
                  </a:lnTo>
                  <a:lnTo>
                    <a:pt x="2003" y="1389"/>
                  </a:lnTo>
                  <a:lnTo>
                    <a:pt x="1986" y="1345"/>
                  </a:lnTo>
                  <a:lnTo>
                    <a:pt x="1973" y="1301"/>
                  </a:lnTo>
                  <a:lnTo>
                    <a:pt x="1959" y="1259"/>
                  </a:lnTo>
                  <a:lnTo>
                    <a:pt x="1948" y="1220"/>
                  </a:lnTo>
                  <a:lnTo>
                    <a:pt x="1938" y="1182"/>
                  </a:lnTo>
                  <a:lnTo>
                    <a:pt x="1930" y="1148"/>
                  </a:lnTo>
                  <a:lnTo>
                    <a:pt x="1924" y="1115"/>
                  </a:lnTo>
                  <a:lnTo>
                    <a:pt x="1919" y="1085"/>
                  </a:lnTo>
                  <a:lnTo>
                    <a:pt x="1916" y="1059"/>
                  </a:lnTo>
                  <a:lnTo>
                    <a:pt x="1915" y="1037"/>
                  </a:lnTo>
                  <a:lnTo>
                    <a:pt x="1916" y="1016"/>
                  </a:lnTo>
                  <a:lnTo>
                    <a:pt x="1919" y="997"/>
                  </a:lnTo>
                  <a:lnTo>
                    <a:pt x="1924" y="977"/>
                  </a:lnTo>
                  <a:lnTo>
                    <a:pt x="1930" y="958"/>
                  </a:lnTo>
                  <a:lnTo>
                    <a:pt x="1938" y="939"/>
                  </a:lnTo>
                  <a:lnTo>
                    <a:pt x="1948" y="921"/>
                  </a:lnTo>
                  <a:lnTo>
                    <a:pt x="1959" y="902"/>
                  </a:lnTo>
                  <a:lnTo>
                    <a:pt x="1973" y="884"/>
                  </a:lnTo>
                  <a:lnTo>
                    <a:pt x="1986" y="867"/>
                  </a:lnTo>
                  <a:lnTo>
                    <a:pt x="2003" y="850"/>
                  </a:lnTo>
                  <a:lnTo>
                    <a:pt x="2020" y="834"/>
                  </a:lnTo>
                  <a:lnTo>
                    <a:pt x="2039" y="818"/>
                  </a:lnTo>
                  <a:lnTo>
                    <a:pt x="2060" y="802"/>
                  </a:lnTo>
                  <a:lnTo>
                    <a:pt x="2082" y="787"/>
                  </a:lnTo>
                  <a:lnTo>
                    <a:pt x="2104" y="773"/>
                  </a:lnTo>
                  <a:lnTo>
                    <a:pt x="2128" y="759"/>
                  </a:lnTo>
                  <a:lnTo>
                    <a:pt x="2154" y="747"/>
                  </a:lnTo>
                  <a:lnTo>
                    <a:pt x="2180" y="733"/>
                  </a:lnTo>
                  <a:lnTo>
                    <a:pt x="2208" y="722"/>
                  </a:lnTo>
                  <a:lnTo>
                    <a:pt x="2236" y="711"/>
                  </a:lnTo>
                  <a:lnTo>
                    <a:pt x="2266" y="701"/>
                  </a:lnTo>
                  <a:lnTo>
                    <a:pt x="2296" y="692"/>
                  </a:lnTo>
                  <a:lnTo>
                    <a:pt x="2328" y="683"/>
                  </a:lnTo>
                  <a:lnTo>
                    <a:pt x="2360" y="674"/>
                  </a:lnTo>
                  <a:lnTo>
                    <a:pt x="2393" y="668"/>
                  </a:lnTo>
                  <a:lnTo>
                    <a:pt x="2427" y="662"/>
                  </a:lnTo>
                  <a:lnTo>
                    <a:pt x="2462" y="656"/>
                  </a:lnTo>
                  <a:lnTo>
                    <a:pt x="2497" y="652"/>
                  </a:lnTo>
                  <a:lnTo>
                    <a:pt x="2533" y="649"/>
                  </a:lnTo>
                  <a:lnTo>
                    <a:pt x="2570" y="646"/>
                  </a:lnTo>
                  <a:lnTo>
                    <a:pt x="2606" y="644"/>
                  </a:lnTo>
                  <a:lnTo>
                    <a:pt x="2644" y="644"/>
                  </a:lnTo>
                  <a:close/>
                  <a:moveTo>
                    <a:pt x="649" y="2641"/>
                  </a:moveTo>
                  <a:lnTo>
                    <a:pt x="649" y="2641"/>
                  </a:lnTo>
                  <a:lnTo>
                    <a:pt x="649" y="2603"/>
                  </a:lnTo>
                  <a:lnTo>
                    <a:pt x="650" y="2566"/>
                  </a:lnTo>
                  <a:lnTo>
                    <a:pt x="652" y="2529"/>
                  </a:lnTo>
                  <a:lnTo>
                    <a:pt x="656" y="2494"/>
                  </a:lnTo>
                  <a:lnTo>
                    <a:pt x="661" y="2458"/>
                  </a:lnTo>
                  <a:lnTo>
                    <a:pt x="666" y="2424"/>
                  </a:lnTo>
                  <a:lnTo>
                    <a:pt x="672" y="2389"/>
                  </a:lnTo>
                  <a:lnTo>
                    <a:pt x="679" y="2356"/>
                  </a:lnTo>
                  <a:lnTo>
                    <a:pt x="687" y="2324"/>
                  </a:lnTo>
                  <a:lnTo>
                    <a:pt x="695" y="2293"/>
                  </a:lnTo>
                  <a:lnTo>
                    <a:pt x="705" y="2262"/>
                  </a:lnTo>
                  <a:lnTo>
                    <a:pt x="715" y="2232"/>
                  </a:lnTo>
                  <a:lnTo>
                    <a:pt x="726" y="2203"/>
                  </a:lnTo>
                  <a:lnTo>
                    <a:pt x="738" y="2176"/>
                  </a:lnTo>
                  <a:lnTo>
                    <a:pt x="750" y="2149"/>
                  </a:lnTo>
                  <a:lnTo>
                    <a:pt x="764" y="2125"/>
                  </a:lnTo>
                  <a:lnTo>
                    <a:pt x="777" y="2100"/>
                  </a:lnTo>
                  <a:lnTo>
                    <a:pt x="791" y="2077"/>
                  </a:lnTo>
                  <a:lnTo>
                    <a:pt x="806" y="2056"/>
                  </a:lnTo>
                  <a:lnTo>
                    <a:pt x="822" y="2035"/>
                  </a:lnTo>
                  <a:lnTo>
                    <a:pt x="837" y="2015"/>
                  </a:lnTo>
                  <a:lnTo>
                    <a:pt x="853" y="1998"/>
                  </a:lnTo>
                  <a:lnTo>
                    <a:pt x="871" y="1982"/>
                  </a:lnTo>
                  <a:lnTo>
                    <a:pt x="889" y="1968"/>
                  </a:lnTo>
                  <a:lnTo>
                    <a:pt x="906" y="1954"/>
                  </a:lnTo>
                  <a:lnTo>
                    <a:pt x="925" y="1943"/>
                  </a:lnTo>
                  <a:lnTo>
                    <a:pt x="943" y="1933"/>
                  </a:lnTo>
                  <a:lnTo>
                    <a:pt x="963" y="1925"/>
                  </a:lnTo>
                  <a:lnTo>
                    <a:pt x="982" y="1919"/>
                  </a:lnTo>
                  <a:lnTo>
                    <a:pt x="1002" y="1914"/>
                  </a:lnTo>
                  <a:lnTo>
                    <a:pt x="1021" y="1911"/>
                  </a:lnTo>
                  <a:lnTo>
                    <a:pt x="1042" y="1910"/>
                  </a:lnTo>
                  <a:lnTo>
                    <a:pt x="1064" y="1911"/>
                  </a:lnTo>
                  <a:lnTo>
                    <a:pt x="1090" y="1914"/>
                  </a:lnTo>
                  <a:lnTo>
                    <a:pt x="1119" y="1919"/>
                  </a:lnTo>
                  <a:lnTo>
                    <a:pt x="1151" y="1925"/>
                  </a:lnTo>
                  <a:lnTo>
                    <a:pt x="1187" y="1933"/>
                  </a:lnTo>
                  <a:lnTo>
                    <a:pt x="1224" y="1943"/>
                  </a:lnTo>
                  <a:lnTo>
                    <a:pt x="1264" y="1954"/>
                  </a:lnTo>
                  <a:lnTo>
                    <a:pt x="1306" y="1968"/>
                  </a:lnTo>
                  <a:lnTo>
                    <a:pt x="1349" y="1982"/>
                  </a:lnTo>
                  <a:lnTo>
                    <a:pt x="1394" y="1998"/>
                  </a:lnTo>
                  <a:lnTo>
                    <a:pt x="1439" y="2015"/>
                  </a:lnTo>
                  <a:lnTo>
                    <a:pt x="1486" y="2035"/>
                  </a:lnTo>
                  <a:lnTo>
                    <a:pt x="1534" y="2056"/>
                  </a:lnTo>
                  <a:lnTo>
                    <a:pt x="1580" y="2077"/>
                  </a:lnTo>
                  <a:lnTo>
                    <a:pt x="1628" y="2100"/>
                  </a:lnTo>
                  <a:lnTo>
                    <a:pt x="1675" y="2125"/>
                  </a:lnTo>
                  <a:lnTo>
                    <a:pt x="1721" y="2149"/>
                  </a:lnTo>
                  <a:lnTo>
                    <a:pt x="1767" y="2176"/>
                  </a:lnTo>
                  <a:lnTo>
                    <a:pt x="1811" y="2203"/>
                  </a:lnTo>
                  <a:lnTo>
                    <a:pt x="1854" y="2232"/>
                  </a:lnTo>
                  <a:lnTo>
                    <a:pt x="1894" y="2262"/>
                  </a:lnTo>
                  <a:lnTo>
                    <a:pt x="1933" y="2293"/>
                  </a:lnTo>
                  <a:lnTo>
                    <a:pt x="1970" y="2324"/>
                  </a:lnTo>
                  <a:lnTo>
                    <a:pt x="2003" y="2356"/>
                  </a:lnTo>
                  <a:lnTo>
                    <a:pt x="2035" y="2389"/>
                  </a:lnTo>
                  <a:lnTo>
                    <a:pt x="2049" y="2407"/>
                  </a:lnTo>
                  <a:lnTo>
                    <a:pt x="2062" y="2424"/>
                  </a:lnTo>
                  <a:lnTo>
                    <a:pt x="2074" y="2441"/>
                  </a:lnTo>
                  <a:lnTo>
                    <a:pt x="2087" y="2458"/>
                  </a:lnTo>
                  <a:lnTo>
                    <a:pt x="2098" y="2475"/>
                  </a:lnTo>
                  <a:lnTo>
                    <a:pt x="2107" y="2494"/>
                  </a:lnTo>
                  <a:lnTo>
                    <a:pt x="2116" y="2511"/>
                  </a:lnTo>
                  <a:lnTo>
                    <a:pt x="2123" y="2529"/>
                  </a:lnTo>
                  <a:lnTo>
                    <a:pt x="2129" y="2547"/>
                  </a:lnTo>
                  <a:lnTo>
                    <a:pt x="2136" y="2566"/>
                  </a:lnTo>
                  <a:lnTo>
                    <a:pt x="2139" y="2584"/>
                  </a:lnTo>
                  <a:lnTo>
                    <a:pt x="2143" y="2603"/>
                  </a:lnTo>
                  <a:lnTo>
                    <a:pt x="2145" y="2621"/>
                  </a:lnTo>
                  <a:lnTo>
                    <a:pt x="2145" y="2641"/>
                  </a:lnTo>
                  <a:lnTo>
                    <a:pt x="2145" y="2659"/>
                  </a:lnTo>
                  <a:lnTo>
                    <a:pt x="2143" y="2677"/>
                  </a:lnTo>
                  <a:lnTo>
                    <a:pt x="2139" y="2696"/>
                  </a:lnTo>
                  <a:lnTo>
                    <a:pt x="2136" y="2715"/>
                  </a:lnTo>
                  <a:lnTo>
                    <a:pt x="2129" y="2733"/>
                  </a:lnTo>
                  <a:lnTo>
                    <a:pt x="2123" y="2751"/>
                  </a:lnTo>
                  <a:lnTo>
                    <a:pt x="2116" y="2769"/>
                  </a:lnTo>
                  <a:lnTo>
                    <a:pt x="2107" y="2788"/>
                  </a:lnTo>
                  <a:lnTo>
                    <a:pt x="2098" y="2805"/>
                  </a:lnTo>
                  <a:lnTo>
                    <a:pt x="2087" y="2822"/>
                  </a:lnTo>
                  <a:lnTo>
                    <a:pt x="2074" y="2840"/>
                  </a:lnTo>
                  <a:lnTo>
                    <a:pt x="2062" y="2858"/>
                  </a:lnTo>
                  <a:lnTo>
                    <a:pt x="2049" y="2875"/>
                  </a:lnTo>
                  <a:lnTo>
                    <a:pt x="2035" y="2891"/>
                  </a:lnTo>
                  <a:lnTo>
                    <a:pt x="2003" y="2924"/>
                  </a:lnTo>
                  <a:lnTo>
                    <a:pt x="1970" y="2957"/>
                  </a:lnTo>
                  <a:lnTo>
                    <a:pt x="1933" y="2989"/>
                  </a:lnTo>
                  <a:lnTo>
                    <a:pt x="1894" y="3019"/>
                  </a:lnTo>
                  <a:lnTo>
                    <a:pt x="1854" y="3049"/>
                  </a:lnTo>
                  <a:lnTo>
                    <a:pt x="1811" y="3077"/>
                  </a:lnTo>
                  <a:lnTo>
                    <a:pt x="1767" y="3105"/>
                  </a:lnTo>
                  <a:lnTo>
                    <a:pt x="1721" y="3131"/>
                  </a:lnTo>
                  <a:lnTo>
                    <a:pt x="1675" y="3157"/>
                  </a:lnTo>
                  <a:lnTo>
                    <a:pt x="1628" y="3181"/>
                  </a:lnTo>
                  <a:lnTo>
                    <a:pt x="1580" y="3203"/>
                  </a:lnTo>
                  <a:lnTo>
                    <a:pt x="1534" y="3225"/>
                  </a:lnTo>
                  <a:lnTo>
                    <a:pt x="1486" y="3246"/>
                  </a:lnTo>
                  <a:lnTo>
                    <a:pt x="1439" y="3265"/>
                  </a:lnTo>
                  <a:lnTo>
                    <a:pt x="1394" y="3283"/>
                  </a:lnTo>
                  <a:lnTo>
                    <a:pt x="1349" y="3299"/>
                  </a:lnTo>
                  <a:lnTo>
                    <a:pt x="1306" y="3314"/>
                  </a:lnTo>
                  <a:lnTo>
                    <a:pt x="1264" y="3326"/>
                  </a:lnTo>
                  <a:lnTo>
                    <a:pt x="1224" y="3338"/>
                  </a:lnTo>
                  <a:lnTo>
                    <a:pt x="1187" y="3348"/>
                  </a:lnTo>
                  <a:lnTo>
                    <a:pt x="1151" y="3355"/>
                  </a:lnTo>
                  <a:lnTo>
                    <a:pt x="1119" y="3363"/>
                  </a:lnTo>
                  <a:lnTo>
                    <a:pt x="1090" y="3368"/>
                  </a:lnTo>
                  <a:lnTo>
                    <a:pt x="1064" y="3370"/>
                  </a:lnTo>
                  <a:lnTo>
                    <a:pt x="1042" y="3371"/>
                  </a:lnTo>
                  <a:lnTo>
                    <a:pt x="1021" y="3370"/>
                  </a:lnTo>
                  <a:lnTo>
                    <a:pt x="1002" y="3368"/>
                  </a:lnTo>
                  <a:lnTo>
                    <a:pt x="982" y="3363"/>
                  </a:lnTo>
                  <a:lnTo>
                    <a:pt x="963" y="3355"/>
                  </a:lnTo>
                  <a:lnTo>
                    <a:pt x="943" y="3348"/>
                  </a:lnTo>
                  <a:lnTo>
                    <a:pt x="925" y="3338"/>
                  </a:lnTo>
                  <a:lnTo>
                    <a:pt x="906" y="3326"/>
                  </a:lnTo>
                  <a:lnTo>
                    <a:pt x="889" y="3314"/>
                  </a:lnTo>
                  <a:lnTo>
                    <a:pt x="871" y="3299"/>
                  </a:lnTo>
                  <a:lnTo>
                    <a:pt x="853" y="3283"/>
                  </a:lnTo>
                  <a:lnTo>
                    <a:pt x="837" y="3265"/>
                  </a:lnTo>
                  <a:lnTo>
                    <a:pt x="822" y="3246"/>
                  </a:lnTo>
                  <a:lnTo>
                    <a:pt x="806" y="3225"/>
                  </a:lnTo>
                  <a:lnTo>
                    <a:pt x="791" y="3203"/>
                  </a:lnTo>
                  <a:lnTo>
                    <a:pt x="777" y="3181"/>
                  </a:lnTo>
                  <a:lnTo>
                    <a:pt x="764" y="3157"/>
                  </a:lnTo>
                  <a:lnTo>
                    <a:pt x="750" y="3131"/>
                  </a:lnTo>
                  <a:lnTo>
                    <a:pt x="738" y="3105"/>
                  </a:lnTo>
                  <a:lnTo>
                    <a:pt x="726" y="3077"/>
                  </a:lnTo>
                  <a:lnTo>
                    <a:pt x="715" y="3049"/>
                  </a:lnTo>
                  <a:lnTo>
                    <a:pt x="705" y="3019"/>
                  </a:lnTo>
                  <a:lnTo>
                    <a:pt x="695" y="2989"/>
                  </a:lnTo>
                  <a:lnTo>
                    <a:pt x="687" y="2957"/>
                  </a:lnTo>
                  <a:lnTo>
                    <a:pt x="679" y="2924"/>
                  </a:lnTo>
                  <a:lnTo>
                    <a:pt x="672" y="2891"/>
                  </a:lnTo>
                  <a:lnTo>
                    <a:pt x="666" y="2858"/>
                  </a:lnTo>
                  <a:lnTo>
                    <a:pt x="661" y="2822"/>
                  </a:lnTo>
                  <a:lnTo>
                    <a:pt x="656" y="2788"/>
                  </a:lnTo>
                  <a:lnTo>
                    <a:pt x="652" y="2751"/>
                  </a:lnTo>
                  <a:lnTo>
                    <a:pt x="650" y="2715"/>
                  </a:lnTo>
                  <a:lnTo>
                    <a:pt x="649" y="2677"/>
                  </a:lnTo>
                  <a:lnTo>
                    <a:pt x="649" y="2641"/>
                  </a:lnTo>
                  <a:close/>
                  <a:moveTo>
                    <a:pt x="1915" y="4244"/>
                  </a:moveTo>
                  <a:lnTo>
                    <a:pt x="1915" y="4244"/>
                  </a:lnTo>
                  <a:lnTo>
                    <a:pt x="1916" y="4222"/>
                  </a:lnTo>
                  <a:lnTo>
                    <a:pt x="1919" y="4196"/>
                  </a:lnTo>
                  <a:lnTo>
                    <a:pt x="1924" y="4167"/>
                  </a:lnTo>
                  <a:lnTo>
                    <a:pt x="1930" y="4134"/>
                  </a:lnTo>
                  <a:lnTo>
                    <a:pt x="1938" y="4099"/>
                  </a:lnTo>
                  <a:lnTo>
                    <a:pt x="1948" y="4061"/>
                  </a:lnTo>
                  <a:lnTo>
                    <a:pt x="1959" y="4022"/>
                  </a:lnTo>
                  <a:lnTo>
                    <a:pt x="1973" y="3980"/>
                  </a:lnTo>
                  <a:lnTo>
                    <a:pt x="1986" y="3936"/>
                  </a:lnTo>
                  <a:lnTo>
                    <a:pt x="2003" y="3892"/>
                  </a:lnTo>
                  <a:lnTo>
                    <a:pt x="2020" y="3846"/>
                  </a:lnTo>
                  <a:lnTo>
                    <a:pt x="2039" y="3799"/>
                  </a:lnTo>
                  <a:lnTo>
                    <a:pt x="2060" y="3752"/>
                  </a:lnTo>
                  <a:lnTo>
                    <a:pt x="2082" y="3705"/>
                  </a:lnTo>
                  <a:lnTo>
                    <a:pt x="2104" y="3658"/>
                  </a:lnTo>
                  <a:lnTo>
                    <a:pt x="2128" y="3610"/>
                  </a:lnTo>
                  <a:lnTo>
                    <a:pt x="2154" y="3564"/>
                  </a:lnTo>
                  <a:lnTo>
                    <a:pt x="2180" y="3518"/>
                  </a:lnTo>
                  <a:lnTo>
                    <a:pt x="2208" y="3474"/>
                  </a:lnTo>
                  <a:lnTo>
                    <a:pt x="2236" y="3433"/>
                  </a:lnTo>
                  <a:lnTo>
                    <a:pt x="2266" y="3391"/>
                  </a:lnTo>
                  <a:lnTo>
                    <a:pt x="2296" y="3353"/>
                  </a:lnTo>
                  <a:lnTo>
                    <a:pt x="2328" y="3316"/>
                  </a:lnTo>
                  <a:lnTo>
                    <a:pt x="2360" y="3282"/>
                  </a:lnTo>
                  <a:lnTo>
                    <a:pt x="2393" y="3251"/>
                  </a:lnTo>
                  <a:lnTo>
                    <a:pt x="2410" y="3236"/>
                  </a:lnTo>
                  <a:lnTo>
                    <a:pt x="2427" y="3223"/>
                  </a:lnTo>
                  <a:lnTo>
                    <a:pt x="2444" y="3211"/>
                  </a:lnTo>
                  <a:lnTo>
                    <a:pt x="2462" y="3198"/>
                  </a:lnTo>
                  <a:lnTo>
                    <a:pt x="2479" y="3189"/>
                  </a:lnTo>
                  <a:lnTo>
                    <a:pt x="2497" y="3179"/>
                  </a:lnTo>
                  <a:lnTo>
                    <a:pt x="2514" y="3170"/>
                  </a:lnTo>
                  <a:lnTo>
                    <a:pt x="2533" y="3162"/>
                  </a:lnTo>
                  <a:lnTo>
                    <a:pt x="2551" y="3155"/>
                  </a:lnTo>
                  <a:lnTo>
                    <a:pt x="2570" y="3149"/>
                  </a:lnTo>
                  <a:lnTo>
                    <a:pt x="2588" y="3146"/>
                  </a:lnTo>
                  <a:lnTo>
                    <a:pt x="2606" y="3142"/>
                  </a:lnTo>
                  <a:lnTo>
                    <a:pt x="2625" y="3141"/>
                  </a:lnTo>
                  <a:lnTo>
                    <a:pt x="2644" y="3140"/>
                  </a:lnTo>
                  <a:lnTo>
                    <a:pt x="2663" y="3141"/>
                  </a:lnTo>
                  <a:lnTo>
                    <a:pt x="2681" y="3142"/>
                  </a:lnTo>
                  <a:lnTo>
                    <a:pt x="2701" y="3146"/>
                  </a:lnTo>
                  <a:lnTo>
                    <a:pt x="2719" y="3149"/>
                  </a:lnTo>
                  <a:lnTo>
                    <a:pt x="2737" y="3155"/>
                  </a:lnTo>
                  <a:lnTo>
                    <a:pt x="2756" y="3162"/>
                  </a:lnTo>
                  <a:lnTo>
                    <a:pt x="2773" y="3170"/>
                  </a:lnTo>
                  <a:lnTo>
                    <a:pt x="2791" y="3179"/>
                  </a:lnTo>
                  <a:lnTo>
                    <a:pt x="2809" y="3189"/>
                  </a:lnTo>
                  <a:lnTo>
                    <a:pt x="2827" y="3198"/>
                  </a:lnTo>
                  <a:lnTo>
                    <a:pt x="2844" y="3211"/>
                  </a:lnTo>
                  <a:lnTo>
                    <a:pt x="2861" y="3223"/>
                  </a:lnTo>
                  <a:lnTo>
                    <a:pt x="2878" y="3236"/>
                  </a:lnTo>
                  <a:lnTo>
                    <a:pt x="2896" y="3251"/>
                  </a:lnTo>
                  <a:lnTo>
                    <a:pt x="2929" y="3282"/>
                  </a:lnTo>
                  <a:lnTo>
                    <a:pt x="2961" y="3316"/>
                  </a:lnTo>
                  <a:lnTo>
                    <a:pt x="2992" y="3353"/>
                  </a:lnTo>
                  <a:lnTo>
                    <a:pt x="3023" y="3391"/>
                  </a:lnTo>
                  <a:lnTo>
                    <a:pt x="3052" y="3433"/>
                  </a:lnTo>
                  <a:lnTo>
                    <a:pt x="3081" y="3474"/>
                  </a:lnTo>
                  <a:lnTo>
                    <a:pt x="3109" y="3518"/>
                  </a:lnTo>
                  <a:lnTo>
                    <a:pt x="3136" y="3564"/>
                  </a:lnTo>
                  <a:lnTo>
                    <a:pt x="3160" y="3610"/>
                  </a:lnTo>
                  <a:lnTo>
                    <a:pt x="3185" y="3658"/>
                  </a:lnTo>
                  <a:lnTo>
                    <a:pt x="3208" y="3705"/>
                  </a:lnTo>
                  <a:lnTo>
                    <a:pt x="3229" y="3752"/>
                  </a:lnTo>
                  <a:lnTo>
                    <a:pt x="3250" y="3799"/>
                  </a:lnTo>
                  <a:lnTo>
                    <a:pt x="3268" y="3846"/>
                  </a:lnTo>
                  <a:lnTo>
                    <a:pt x="3287" y="3892"/>
                  </a:lnTo>
                  <a:lnTo>
                    <a:pt x="3303" y="3936"/>
                  </a:lnTo>
                  <a:lnTo>
                    <a:pt x="3317" y="3980"/>
                  </a:lnTo>
                  <a:lnTo>
                    <a:pt x="3331" y="4022"/>
                  </a:lnTo>
                  <a:lnTo>
                    <a:pt x="3342" y="4061"/>
                  </a:lnTo>
                  <a:lnTo>
                    <a:pt x="3352" y="4099"/>
                  </a:lnTo>
                  <a:lnTo>
                    <a:pt x="3360" y="4134"/>
                  </a:lnTo>
                  <a:lnTo>
                    <a:pt x="3366" y="4167"/>
                  </a:lnTo>
                  <a:lnTo>
                    <a:pt x="3371" y="4196"/>
                  </a:lnTo>
                  <a:lnTo>
                    <a:pt x="3374" y="4222"/>
                  </a:lnTo>
                  <a:lnTo>
                    <a:pt x="3375" y="4244"/>
                  </a:lnTo>
                  <a:lnTo>
                    <a:pt x="3374" y="4264"/>
                  </a:lnTo>
                  <a:lnTo>
                    <a:pt x="3371" y="4284"/>
                  </a:lnTo>
                  <a:lnTo>
                    <a:pt x="3366" y="4304"/>
                  </a:lnTo>
                  <a:lnTo>
                    <a:pt x="3360" y="4324"/>
                  </a:lnTo>
                  <a:lnTo>
                    <a:pt x="3352" y="4342"/>
                  </a:lnTo>
                  <a:lnTo>
                    <a:pt x="3342" y="4360"/>
                  </a:lnTo>
                  <a:lnTo>
                    <a:pt x="3331" y="4379"/>
                  </a:lnTo>
                  <a:lnTo>
                    <a:pt x="3317" y="4397"/>
                  </a:lnTo>
                  <a:lnTo>
                    <a:pt x="3303" y="4414"/>
                  </a:lnTo>
                  <a:lnTo>
                    <a:pt x="3287" y="4432"/>
                  </a:lnTo>
                  <a:lnTo>
                    <a:pt x="3268" y="4447"/>
                  </a:lnTo>
                  <a:lnTo>
                    <a:pt x="3250" y="4463"/>
                  </a:lnTo>
                  <a:lnTo>
                    <a:pt x="3229" y="4479"/>
                  </a:lnTo>
                  <a:lnTo>
                    <a:pt x="3208" y="4494"/>
                  </a:lnTo>
                  <a:lnTo>
                    <a:pt x="3185" y="4509"/>
                  </a:lnTo>
                  <a:lnTo>
                    <a:pt x="3160" y="4522"/>
                  </a:lnTo>
                  <a:lnTo>
                    <a:pt x="3136" y="4535"/>
                  </a:lnTo>
                  <a:lnTo>
                    <a:pt x="3109" y="4548"/>
                  </a:lnTo>
                  <a:lnTo>
                    <a:pt x="3081" y="4559"/>
                  </a:lnTo>
                  <a:lnTo>
                    <a:pt x="3052" y="4570"/>
                  </a:lnTo>
                  <a:lnTo>
                    <a:pt x="3023" y="4580"/>
                  </a:lnTo>
                  <a:lnTo>
                    <a:pt x="2992" y="4590"/>
                  </a:lnTo>
                  <a:lnTo>
                    <a:pt x="2961" y="4598"/>
                  </a:lnTo>
                  <a:lnTo>
                    <a:pt x="2929" y="4607"/>
                  </a:lnTo>
                  <a:lnTo>
                    <a:pt x="2896" y="4613"/>
                  </a:lnTo>
                  <a:lnTo>
                    <a:pt x="2861" y="4619"/>
                  </a:lnTo>
                  <a:lnTo>
                    <a:pt x="2827" y="4625"/>
                  </a:lnTo>
                  <a:lnTo>
                    <a:pt x="2791" y="4629"/>
                  </a:lnTo>
                  <a:lnTo>
                    <a:pt x="2756" y="4633"/>
                  </a:lnTo>
                  <a:lnTo>
                    <a:pt x="2719" y="4635"/>
                  </a:lnTo>
                  <a:lnTo>
                    <a:pt x="2681" y="4636"/>
                  </a:lnTo>
                  <a:lnTo>
                    <a:pt x="2644" y="4637"/>
                  </a:lnTo>
                  <a:lnTo>
                    <a:pt x="2606" y="4636"/>
                  </a:lnTo>
                  <a:lnTo>
                    <a:pt x="2570" y="4635"/>
                  </a:lnTo>
                  <a:lnTo>
                    <a:pt x="2533" y="4633"/>
                  </a:lnTo>
                  <a:lnTo>
                    <a:pt x="2497" y="4629"/>
                  </a:lnTo>
                  <a:lnTo>
                    <a:pt x="2462" y="4625"/>
                  </a:lnTo>
                  <a:lnTo>
                    <a:pt x="2427" y="4619"/>
                  </a:lnTo>
                  <a:lnTo>
                    <a:pt x="2393" y="4613"/>
                  </a:lnTo>
                  <a:lnTo>
                    <a:pt x="2360" y="4607"/>
                  </a:lnTo>
                  <a:lnTo>
                    <a:pt x="2328" y="4598"/>
                  </a:lnTo>
                  <a:lnTo>
                    <a:pt x="2296" y="4590"/>
                  </a:lnTo>
                  <a:lnTo>
                    <a:pt x="2266" y="4580"/>
                  </a:lnTo>
                  <a:lnTo>
                    <a:pt x="2236" y="4570"/>
                  </a:lnTo>
                  <a:lnTo>
                    <a:pt x="2208" y="4559"/>
                  </a:lnTo>
                  <a:lnTo>
                    <a:pt x="2180" y="4548"/>
                  </a:lnTo>
                  <a:lnTo>
                    <a:pt x="2154" y="4535"/>
                  </a:lnTo>
                  <a:lnTo>
                    <a:pt x="2128" y="4522"/>
                  </a:lnTo>
                  <a:lnTo>
                    <a:pt x="2104" y="4509"/>
                  </a:lnTo>
                  <a:lnTo>
                    <a:pt x="2082" y="4494"/>
                  </a:lnTo>
                  <a:lnTo>
                    <a:pt x="2060" y="4479"/>
                  </a:lnTo>
                  <a:lnTo>
                    <a:pt x="2039" y="4463"/>
                  </a:lnTo>
                  <a:lnTo>
                    <a:pt x="2020" y="4447"/>
                  </a:lnTo>
                  <a:lnTo>
                    <a:pt x="2003" y="4432"/>
                  </a:lnTo>
                  <a:lnTo>
                    <a:pt x="1986" y="4414"/>
                  </a:lnTo>
                  <a:lnTo>
                    <a:pt x="1973" y="4397"/>
                  </a:lnTo>
                  <a:lnTo>
                    <a:pt x="1959" y="4379"/>
                  </a:lnTo>
                  <a:lnTo>
                    <a:pt x="1948" y="4360"/>
                  </a:lnTo>
                  <a:lnTo>
                    <a:pt x="1938" y="4342"/>
                  </a:lnTo>
                  <a:lnTo>
                    <a:pt x="1930" y="4324"/>
                  </a:lnTo>
                  <a:lnTo>
                    <a:pt x="1924" y="4304"/>
                  </a:lnTo>
                  <a:lnTo>
                    <a:pt x="1919" y="4284"/>
                  </a:lnTo>
                  <a:lnTo>
                    <a:pt x="1916" y="4264"/>
                  </a:lnTo>
                  <a:lnTo>
                    <a:pt x="1915" y="4244"/>
                  </a:lnTo>
                  <a:close/>
                  <a:moveTo>
                    <a:pt x="2644" y="0"/>
                  </a:moveTo>
                  <a:lnTo>
                    <a:pt x="2644" y="0"/>
                  </a:lnTo>
                  <a:lnTo>
                    <a:pt x="2576" y="0"/>
                  </a:lnTo>
                  <a:lnTo>
                    <a:pt x="2508" y="3"/>
                  </a:lnTo>
                  <a:lnTo>
                    <a:pt x="2441" y="8"/>
                  </a:lnTo>
                  <a:lnTo>
                    <a:pt x="2373" y="14"/>
                  </a:lnTo>
                  <a:lnTo>
                    <a:pt x="2307" y="21"/>
                  </a:lnTo>
                  <a:lnTo>
                    <a:pt x="2241" y="30"/>
                  </a:lnTo>
                  <a:lnTo>
                    <a:pt x="2176" y="41"/>
                  </a:lnTo>
                  <a:lnTo>
                    <a:pt x="2111" y="53"/>
                  </a:lnTo>
                  <a:lnTo>
                    <a:pt x="2047" y="68"/>
                  </a:lnTo>
                  <a:lnTo>
                    <a:pt x="1984" y="84"/>
                  </a:lnTo>
                  <a:lnTo>
                    <a:pt x="1920" y="100"/>
                  </a:lnTo>
                  <a:lnTo>
                    <a:pt x="1857" y="119"/>
                  </a:lnTo>
                  <a:lnTo>
                    <a:pt x="1796" y="139"/>
                  </a:lnTo>
                  <a:lnTo>
                    <a:pt x="1735" y="161"/>
                  </a:lnTo>
                  <a:lnTo>
                    <a:pt x="1675" y="183"/>
                  </a:lnTo>
                  <a:lnTo>
                    <a:pt x="1615" y="207"/>
                  </a:lnTo>
                  <a:lnTo>
                    <a:pt x="1556" y="233"/>
                  </a:lnTo>
                  <a:lnTo>
                    <a:pt x="1498" y="260"/>
                  </a:lnTo>
                  <a:lnTo>
                    <a:pt x="1441" y="290"/>
                  </a:lnTo>
                  <a:lnTo>
                    <a:pt x="1384" y="319"/>
                  </a:lnTo>
                  <a:lnTo>
                    <a:pt x="1328" y="350"/>
                  </a:lnTo>
                  <a:lnTo>
                    <a:pt x="1273" y="383"/>
                  </a:lnTo>
                  <a:lnTo>
                    <a:pt x="1219" y="416"/>
                  </a:lnTo>
                  <a:lnTo>
                    <a:pt x="1166" y="451"/>
                  </a:lnTo>
                  <a:lnTo>
                    <a:pt x="1113" y="488"/>
                  </a:lnTo>
                  <a:lnTo>
                    <a:pt x="1062" y="525"/>
                  </a:lnTo>
                  <a:lnTo>
                    <a:pt x="1012" y="564"/>
                  </a:lnTo>
                  <a:lnTo>
                    <a:pt x="963" y="603"/>
                  </a:lnTo>
                  <a:lnTo>
                    <a:pt x="913" y="645"/>
                  </a:lnTo>
                  <a:lnTo>
                    <a:pt x="866" y="687"/>
                  </a:lnTo>
                  <a:lnTo>
                    <a:pt x="820" y="730"/>
                  </a:lnTo>
                  <a:lnTo>
                    <a:pt x="774" y="774"/>
                  </a:lnTo>
                  <a:lnTo>
                    <a:pt x="730" y="819"/>
                  </a:lnTo>
                  <a:lnTo>
                    <a:pt x="687" y="866"/>
                  </a:lnTo>
                  <a:lnTo>
                    <a:pt x="645" y="914"/>
                  </a:lnTo>
                  <a:lnTo>
                    <a:pt x="603" y="961"/>
                  </a:lnTo>
                  <a:lnTo>
                    <a:pt x="564" y="1012"/>
                  </a:lnTo>
                  <a:lnTo>
                    <a:pt x="525" y="1062"/>
                  </a:lnTo>
                  <a:lnTo>
                    <a:pt x="488" y="1113"/>
                  </a:lnTo>
                  <a:lnTo>
                    <a:pt x="451" y="1165"/>
                  </a:lnTo>
                  <a:lnTo>
                    <a:pt x="417" y="1219"/>
                  </a:lnTo>
                  <a:lnTo>
                    <a:pt x="383" y="1273"/>
                  </a:lnTo>
                  <a:lnTo>
                    <a:pt x="351" y="1328"/>
                  </a:lnTo>
                  <a:lnTo>
                    <a:pt x="319" y="1383"/>
                  </a:lnTo>
                  <a:lnTo>
                    <a:pt x="290" y="1439"/>
                  </a:lnTo>
                  <a:lnTo>
                    <a:pt x="260" y="1497"/>
                  </a:lnTo>
                  <a:lnTo>
                    <a:pt x="233" y="1556"/>
                  </a:lnTo>
                  <a:lnTo>
                    <a:pt x="207" y="1615"/>
                  </a:lnTo>
                  <a:lnTo>
                    <a:pt x="183" y="1673"/>
                  </a:lnTo>
                  <a:lnTo>
                    <a:pt x="161" y="1735"/>
                  </a:lnTo>
                  <a:lnTo>
                    <a:pt x="139" y="1796"/>
                  </a:lnTo>
                  <a:lnTo>
                    <a:pt x="119" y="1857"/>
                  </a:lnTo>
                  <a:lnTo>
                    <a:pt x="101" y="1920"/>
                  </a:lnTo>
                  <a:lnTo>
                    <a:pt x="84" y="1982"/>
                  </a:lnTo>
                  <a:lnTo>
                    <a:pt x="68" y="2046"/>
                  </a:lnTo>
                  <a:lnTo>
                    <a:pt x="54" y="2111"/>
                  </a:lnTo>
                  <a:lnTo>
                    <a:pt x="41" y="2175"/>
                  </a:lnTo>
                  <a:lnTo>
                    <a:pt x="31" y="2241"/>
                  </a:lnTo>
                  <a:lnTo>
                    <a:pt x="21" y="2306"/>
                  </a:lnTo>
                  <a:lnTo>
                    <a:pt x="14" y="2373"/>
                  </a:lnTo>
                  <a:lnTo>
                    <a:pt x="8" y="2440"/>
                  </a:lnTo>
                  <a:lnTo>
                    <a:pt x="4" y="2507"/>
                  </a:lnTo>
                  <a:lnTo>
                    <a:pt x="0" y="2574"/>
                  </a:lnTo>
                  <a:lnTo>
                    <a:pt x="0" y="2643"/>
                  </a:lnTo>
                  <a:lnTo>
                    <a:pt x="0" y="2712"/>
                  </a:lnTo>
                  <a:lnTo>
                    <a:pt x="4" y="2779"/>
                  </a:lnTo>
                  <a:lnTo>
                    <a:pt x="8" y="2847"/>
                  </a:lnTo>
                  <a:lnTo>
                    <a:pt x="14" y="2914"/>
                  </a:lnTo>
                  <a:lnTo>
                    <a:pt x="21" y="2980"/>
                  </a:lnTo>
                  <a:lnTo>
                    <a:pt x="31" y="3046"/>
                  </a:lnTo>
                  <a:lnTo>
                    <a:pt x="41" y="3111"/>
                  </a:lnTo>
                  <a:lnTo>
                    <a:pt x="54" y="3176"/>
                  </a:lnTo>
                  <a:lnTo>
                    <a:pt x="68" y="3240"/>
                  </a:lnTo>
                  <a:lnTo>
                    <a:pt x="84" y="3304"/>
                  </a:lnTo>
                  <a:lnTo>
                    <a:pt x="101" y="3368"/>
                  </a:lnTo>
                  <a:lnTo>
                    <a:pt x="119" y="3430"/>
                  </a:lnTo>
                  <a:lnTo>
                    <a:pt x="139" y="3491"/>
                  </a:lnTo>
                  <a:lnTo>
                    <a:pt x="161" y="3553"/>
                  </a:lnTo>
                  <a:lnTo>
                    <a:pt x="183" y="3613"/>
                  </a:lnTo>
                  <a:lnTo>
                    <a:pt x="207" y="3673"/>
                  </a:lnTo>
                  <a:lnTo>
                    <a:pt x="233" y="3732"/>
                  </a:lnTo>
                  <a:lnTo>
                    <a:pt x="260" y="3789"/>
                  </a:lnTo>
                  <a:lnTo>
                    <a:pt x="290" y="3847"/>
                  </a:lnTo>
                  <a:lnTo>
                    <a:pt x="319" y="3903"/>
                  </a:lnTo>
                  <a:lnTo>
                    <a:pt x="351" y="3960"/>
                  </a:lnTo>
                  <a:lnTo>
                    <a:pt x="383" y="4015"/>
                  </a:lnTo>
                  <a:lnTo>
                    <a:pt x="417" y="4069"/>
                  </a:lnTo>
                  <a:lnTo>
                    <a:pt x="451" y="4121"/>
                  </a:lnTo>
                  <a:lnTo>
                    <a:pt x="488" y="4174"/>
                  </a:lnTo>
                  <a:lnTo>
                    <a:pt x="525" y="4226"/>
                  </a:lnTo>
                  <a:lnTo>
                    <a:pt x="564" y="4276"/>
                  </a:lnTo>
                  <a:lnTo>
                    <a:pt x="603" y="4325"/>
                  </a:lnTo>
                  <a:lnTo>
                    <a:pt x="645" y="4374"/>
                  </a:lnTo>
                  <a:lnTo>
                    <a:pt x="687" y="4421"/>
                  </a:lnTo>
                  <a:lnTo>
                    <a:pt x="730" y="4467"/>
                  </a:lnTo>
                  <a:lnTo>
                    <a:pt x="774" y="4512"/>
                  </a:lnTo>
                  <a:lnTo>
                    <a:pt x="820" y="4558"/>
                  </a:lnTo>
                  <a:lnTo>
                    <a:pt x="866" y="4601"/>
                  </a:lnTo>
                  <a:lnTo>
                    <a:pt x="913" y="4642"/>
                  </a:lnTo>
                  <a:lnTo>
                    <a:pt x="963" y="4684"/>
                  </a:lnTo>
                  <a:lnTo>
                    <a:pt x="1012" y="4723"/>
                  </a:lnTo>
                  <a:lnTo>
                    <a:pt x="1062" y="4762"/>
                  </a:lnTo>
                  <a:lnTo>
                    <a:pt x="1113" y="4799"/>
                  </a:lnTo>
                  <a:lnTo>
                    <a:pt x="1166" y="4836"/>
                  </a:lnTo>
                  <a:lnTo>
                    <a:pt x="1219" y="4870"/>
                  </a:lnTo>
                  <a:lnTo>
                    <a:pt x="1273" y="4905"/>
                  </a:lnTo>
                  <a:lnTo>
                    <a:pt x="1328" y="4937"/>
                  </a:lnTo>
                  <a:lnTo>
                    <a:pt x="1384" y="4968"/>
                  </a:lnTo>
                  <a:lnTo>
                    <a:pt x="1441" y="4998"/>
                  </a:lnTo>
                  <a:lnTo>
                    <a:pt x="1498" y="5026"/>
                  </a:lnTo>
                  <a:lnTo>
                    <a:pt x="1556" y="5054"/>
                  </a:lnTo>
                  <a:lnTo>
                    <a:pt x="1615" y="5080"/>
                  </a:lnTo>
                  <a:lnTo>
                    <a:pt x="1675" y="5104"/>
                  </a:lnTo>
                  <a:lnTo>
                    <a:pt x="1735" y="5127"/>
                  </a:lnTo>
                  <a:lnTo>
                    <a:pt x="1796" y="5149"/>
                  </a:lnTo>
                  <a:lnTo>
                    <a:pt x="1857" y="5168"/>
                  </a:lnTo>
                  <a:lnTo>
                    <a:pt x="1920" y="5187"/>
                  </a:lnTo>
                  <a:lnTo>
                    <a:pt x="1984" y="5204"/>
                  </a:lnTo>
                  <a:lnTo>
                    <a:pt x="2047" y="5220"/>
                  </a:lnTo>
                  <a:lnTo>
                    <a:pt x="2111" y="5233"/>
                  </a:lnTo>
                  <a:lnTo>
                    <a:pt x="2176" y="5245"/>
                  </a:lnTo>
                  <a:lnTo>
                    <a:pt x="2241" y="5256"/>
                  </a:lnTo>
                  <a:lnTo>
                    <a:pt x="2307" y="5266"/>
                  </a:lnTo>
                  <a:lnTo>
                    <a:pt x="2373" y="5274"/>
                  </a:lnTo>
                  <a:lnTo>
                    <a:pt x="2441" y="5280"/>
                  </a:lnTo>
                  <a:lnTo>
                    <a:pt x="2508" y="5283"/>
                  </a:lnTo>
                  <a:lnTo>
                    <a:pt x="2576" y="5286"/>
                  </a:lnTo>
                  <a:lnTo>
                    <a:pt x="2644" y="5287"/>
                  </a:lnTo>
                  <a:lnTo>
                    <a:pt x="2712" y="5286"/>
                  </a:lnTo>
                  <a:lnTo>
                    <a:pt x="2780" y="5283"/>
                  </a:lnTo>
                  <a:lnTo>
                    <a:pt x="2848" y="5280"/>
                  </a:lnTo>
                  <a:lnTo>
                    <a:pt x="2914" y="5274"/>
                  </a:lnTo>
                  <a:lnTo>
                    <a:pt x="2980" y="5266"/>
                  </a:lnTo>
                  <a:lnTo>
                    <a:pt x="3046" y="5256"/>
                  </a:lnTo>
                  <a:lnTo>
                    <a:pt x="3111" y="5245"/>
                  </a:lnTo>
                  <a:lnTo>
                    <a:pt x="3176" y="5233"/>
                  </a:lnTo>
                  <a:lnTo>
                    <a:pt x="3241" y="5220"/>
                  </a:lnTo>
                  <a:lnTo>
                    <a:pt x="3305" y="5204"/>
                  </a:lnTo>
                  <a:lnTo>
                    <a:pt x="3368" y="5187"/>
                  </a:lnTo>
                  <a:lnTo>
                    <a:pt x="3430" y="5168"/>
                  </a:lnTo>
                  <a:lnTo>
                    <a:pt x="3491" y="5149"/>
                  </a:lnTo>
                  <a:lnTo>
                    <a:pt x="3553" y="5127"/>
                  </a:lnTo>
                  <a:lnTo>
                    <a:pt x="3613" y="5104"/>
                  </a:lnTo>
                  <a:lnTo>
                    <a:pt x="3673" y="5080"/>
                  </a:lnTo>
                  <a:lnTo>
                    <a:pt x="3732" y="5054"/>
                  </a:lnTo>
                  <a:lnTo>
                    <a:pt x="3790" y="5026"/>
                  </a:lnTo>
                  <a:lnTo>
                    <a:pt x="3847" y="4998"/>
                  </a:lnTo>
                  <a:lnTo>
                    <a:pt x="3904" y="4968"/>
                  </a:lnTo>
                  <a:lnTo>
                    <a:pt x="3960" y="4937"/>
                  </a:lnTo>
                  <a:lnTo>
                    <a:pt x="4015" y="4905"/>
                  </a:lnTo>
                  <a:lnTo>
                    <a:pt x="4069" y="4870"/>
                  </a:lnTo>
                  <a:lnTo>
                    <a:pt x="4121" y="4836"/>
                  </a:lnTo>
                  <a:lnTo>
                    <a:pt x="4174" y="4799"/>
                  </a:lnTo>
                  <a:lnTo>
                    <a:pt x="4226" y="4762"/>
                  </a:lnTo>
                  <a:lnTo>
                    <a:pt x="4276" y="4723"/>
                  </a:lnTo>
                  <a:lnTo>
                    <a:pt x="4325" y="4684"/>
                  </a:lnTo>
                  <a:lnTo>
                    <a:pt x="4374" y="4642"/>
                  </a:lnTo>
                  <a:lnTo>
                    <a:pt x="4422" y="4601"/>
                  </a:lnTo>
                  <a:lnTo>
                    <a:pt x="4468" y="4558"/>
                  </a:lnTo>
                  <a:lnTo>
                    <a:pt x="4514" y="4512"/>
                  </a:lnTo>
                  <a:lnTo>
                    <a:pt x="4558" y="4467"/>
                  </a:lnTo>
                  <a:lnTo>
                    <a:pt x="4601" y="4421"/>
                  </a:lnTo>
                  <a:lnTo>
                    <a:pt x="4642" y="4374"/>
                  </a:lnTo>
                  <a:lnTo>
                    <a:pt x="4684" y="4325"/>
                  </a:lnTo>
                  <a:lnTo>
                    <a:pt x="4723" y="4276"/>
                  </a:lnTo>
                  <a:lnTo>
                    <a:pt x="4762" y="4226"/>
                  </a:lnTo>
                  <a:lnTo>
                    <a:pt x="4799" y="4174"/>
                  </a:lnTo>
                  <a:lnTo>
                    <a:pt x="4836" y="4121"/>
                  </a:lnTo>
                  <a:lnTo>
                    <a:pt x="4870" y="4069"/>
                  </a:lnTo>
                  <a:lnTo>
                    <a:pt x="4905" y="4015"/>
                  </a:lnTo>
                  <a:lnTo>
                    <a:pt x="4938" y="3960"/>
                  </a:lnTo>
                  <a:lnTo>
                    <a:pt x="4968" y="3903"/>
                  </a:lnTo>
                  <a:lnTo>
                    <a:pt x="4998" y="3847"/>
                  </a:lnTo>
                  <a:lnTo>
                    <a:pt x="5027" y="3789"/>
                  </a:lnTo>
                  <a:lnTo>
                    <a:pt x="5054" y="3732"/>
                  </a:lnTo>
                  <a:lnTo>
                    <a:pt x="5080" y="3673"/>
                  </a:lnTo>
                  <a:lnTo>
                    <a:pt x="5104" y="3613"/>
                  </a:lnTo>
                  <a:lnTo>
                    <a:pt x="5126" y="3553"/>
                  </a:lnTo>
                  <a:lnTo>
                    <a:pt x="5149" y="3491"/>
                  </a:lnTo>
                  <a:lnTo>
                    <a:pt x="5168" y="3430"/>
                  </a:lnTo>
                  <a:lnTo>
                    <a:pt x="5187" y="3368"/>
                  </a:lnTo>
                  <a:lnTo>
                    <a:pt x="5204" y="3304"/>
                  </a:lnTo>
                  <a:lnTo>
                    <a:pt x="5220" y="3240"/>
                  </a:lnTo>
                  <a:lnTo>
                    <a:pt x="5233" y="3176"/>
                  </a:lnTo>
                  <a:lnTo>
                    <a:pt x="5247" y="3111"/>
                  </a:lnTo>
                  <a:lnTo>
                    <a:pt x="5256" y="3046"/>
                  </a:lnTo>
                  <a:lnTo>
                    <a:pt x="5266" y="2980"/>
                  </a:lnTo>
                  <a:lnTo>
                    <a:pt x="5274" y="2914"/>
                  </a:lnTo>
                  <a:lnTo>
                    <a:pt x="5280" y="2847"/>
                  </a:lnTo>
                  <a:lnTo>
                    <a:pt x="5283" y="2779"/>
                  </a:lnTo>
                  <a:lnTo>
                    <a:pt x="5287" y="2712"/>
                  </a:lnTo>
                  <a:lnTo>
                    <a:pt x="5287" y="2643"/>
                  </a:lnTo>
                  <a:lnTo>
                    <a:pt x="5287" y="2574"/>
                  </a:lnTo>
                  <a:lnTo>
                    <a:pt x="5283" y="2507"/>
                  </a:lnTo>
                  <a:lnTo>
                    <a:pt x="5280" y="2440"/>
                  </a:lnTo>
                  <a:lnTo>
                    <a:pt x="5274" y="2373"/>
                  </a:lnTo>
                  <a:lnTo>
                    <a:pt x="5266" y="2306"/>
                  </a:lnTo>
                  <a:lnTo>
                    <a:pt x="5256" y="2241"/>
                  </a:lnTo>
                  <a:lnTo>
                    <a:pt x="5247" y="2175"/>
                  </a:lnTo>
                  <a:lnTo>
                    <a:pt x="5233" y="2111"/>
                  </a:lnTo>
                  <a:lnTo>
                    <a:pt x="5220" y="2046"/>
                  </a:lnTo>
                  <a:lnTo>
                    <a:pt x="5204" y="1982"/>
                  </a:lnTo>
                  <a:lnTo>
                    <a:pt x="5187" y="1920"/>
                  </a:lnTo>
                  <a:lnTo>
                    <a:pt x="5168" y="1857"/>
                  </a:lnTo>
                  <a:lnTo>
                    <a:pt x="5149" y="1796"/>
                  </a:lnTo>
                  <a:lnTo>
                    <a:pt x="5126" y="1735"/>
                  </a:lnTo>
                  <a:lnTo>
                    <a:pt x="5104" y="1673"/>
                  </a:lnTo>
                  <a:lnTo>
                    <a:pt x="5080" y="1615"/>
                  </a:lnTo>
                  <a:lnTo>
                    <a:pt x="5054" y="1556"/>
                  </a:lnTo>
                  <a:lnTo>
                    <a:pt x="5027" y="1497"/>
                  </a:lnTo>
                  <a:lnTo>
                    <a:pt x="4998" y="1439"/>
                  </a:lnTo>
                  <a:lnTo>
                    <a:pt x="4968" y="1383"/>
                  </a:lnTo>
                  <a:lnTo>
                    <a:pt x="4938" y="1328"/>
                  </a:lnTo>
                  <a:lnTo>
                    <a:pt x="4905" y="1273"/>
                  </a:lnTo>
                  <a:lnTo>
                    <a:pt x="4870" y="1219"/>
                  </a:lnTo>
                  <a:lnTo>
                    <a:pt x="4836" y="1165"/>
                  </a:lnTo>
                  <a:lnTo>
                    <a:pt x="4799" y="1113"/>
                  </a:lnTo>
                  <a:lnTo>
                    <a:pt x="4762" y="1062"/>
                  </a:lnTo>
                  <a:lnTo>
                    <a:pt x="4723" y="1012"/>
                  </a:lnTo>
                  <a:lnTo>
                    <a:pt x="4684" y="961"/>
                  </a:lnTo>
                  <a:lnTo>
                    <a:pt x="4642" y="914"/>
                  </a:lnTo>
                  <a:lnTo>
                    <a:pt x="4601" y="866"/>
                  </a:lnTo>
                  <a:lnTo>
                    <a:pt x="4558" y="819"/>
                  </a:lnTo>
                  <a:lnTo>
                    <a:pt x="4514" y="774"/>
                  </a:lnTo>
                  <a:lnTo>
                    <a:pt x="4468" y="730"/>
                  </a:lnTo>
                  <a:lnTo>
                    <a:pt x="4422" y="687"/>
                  </a:lnTo>
                  <a:lnTo>
                    <a:pt x="4374" y="645"/>
                  </a:lnTo>
                  <a:lnTo>
                    <a:pt x="4325" y="603"/>
                  </a:lnTo>
                  <a:lnTo>
                    <a:pt x="4276" y="564"/>
                  </a:lnTo>
                  <a:lnTo>
                    <a:pt x="4226" y="525"/>
                  </a:lnTo>
                  <a:lnTo>
                    <a:pt x="4174" y="488"/>
                  </a:lnTo>
                  <a:lnTo>
                    <a:pt x="4121" y="451"/>
                  </a:lnTo>
                  <a:lnTo>
                    <a:pt x="4069" y="416"/>
                  </a:lnTo>
                  <a:lnTo>
                    <a:pt x="4015" y="383"/>
                  </a:lnTo>
                  <a:lnTo>
                    <a:pt x="3960" y="350"/>
                  </a:lnTo>
                  <a:lnTo>
                    <a:pt x="3904" y="319"/>
                  </a:lnTo>
                  <a:lnTo>
                    <a:pt x="3847" y="290"/>
                  </a:lnTo>
                  <a:lnTo>
                    <a:pt x="3790" y="260"/>
                  </a:lnTo>
                  <a:lnTo>
                    <a:pt x="3732" y="233"/>
                  </a:lnTo>
                  <a:lnTo>
                    <a:pt x="3673" y="207"/>
                  </a:lnTo>
                  <a:lnTo>
                    <a:pt x="3613" y="183"/>
                  </a:lnTo>
                  <a:lnTo>
                    <a:pt x="3553" y="161"/>
                  </a:lnTo>
                  <a:lnTo>
                    <a:pt x="3491" y="139"/>
                  </a:lnTo>
                  <a:lnTo>
                    <a:pt x="3430" y="119"/>
                  </a:lnTo>
                  <a:lnTo>
                    <a:pt x="3368" y="100"/>
                  </a:lnTo>
                  <a:lnTo>
                    <a:pt x="3305" y="84"/>
                  </a:lnTo>
                  <a:lnTo>
                    <a:pt x="3241" y="68"/>
                  </a:lnTo>
                  <a:lnTo>
                    <a:pt x="3176" y="53"/>
                  </a:lnTo>
                  <a:lnTo>
                    <a:pt x="3111" y="41"/>
                  </a:lnTo>
                  <a:lnTo>
                    <a:pt x="3046" y="30"/>
                  </a:lnTo>
                  <a:lnTo>
                    <a:pt x="2980" y="21"/>
                  </a:lnTo>
                  <a:lnTo>
                    <a:pt x="2914" y="14"/>
                  </a:lnTo>
                  <a:lnTo>
                    <a:pt x="2848" y="8"/>
                  </a:lnTo>
                  <a:lnTo>
                    <a:pt x="2780" y="3"/>
                  </a:lnTo>
                  <a:lnTo>
                    <a:pt x="2712" y="0"/>
                  </a:lnTo>
                  <a:lnTo>
                    <a:pt x="2644" y="0"/>
                  </a:lnTo>
                  <a:close/>
                </a:path>
              </a:pathLst>
            </a:custGeom>
            <a:solidFill>
              <a:schemeClr val="tx1"/>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15" name="矩形 14"/>
            <p:cNvSpPr/>
            <p:nvPr/>
          </p:nvSpPr>
          <p:spPr>
            <a:xfrm>
              <a:off x="5966616" y="2600490"/>
              <a:ext cx="553357" cy="830997"/>
            </a:xfrm>
            <a:prstGeom prst="rect">
              <a:avLst/>
            </a:prstGeom>
          </p:spPr>
          <p:txBody>
            <a:bodyPr wrap="none">
              <a:spAutoFit/>
            </a:bodyPr>
            <a:lstStyle/>
            <a:p>
              <a:r>
                <a:rPr lang="en-US" altLang="zh-CN" sz="4800" dirty="0">
                  <a:latin typeface="Cooper Black" panose="0208090404030B020404" pitchFamily="18" charset="0"/>
                </a:rPr>
                <a:t>2</a:t>
              </a:r>
              <a:endParaRPr lang="zh-CN" altLang="en-US" sz="4800" dirty="0">
                <a:latin typeface="Cooper Black" panose="0208090404030B020404" pitchFamily="18" charset="0"/>
              </a:endParaRPr>
            </a:p>
          </p:txBody>
        </p:sp>
      </p:grpSp>
    </p:spTree>
    <p:extLst>
      <p:ext uri="{BB962C8B-B14F-4D97-AF65-F5344CB8AC3E}">
        <p14:creationId xmlns:p14="http://schemas.microsoft.com/office/powerpoint/2010/main" val="369654983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深度">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自定义 2">
      <a:majorFont>
        <a:latin typeface="Broadway"/>
        <a:ea typeface="微软雅黑"/>
        <a:cs typeface=""/>
      </a:majorFont>
      <a:minorFont>
        <a:latin typeface="微软雅黑"/>
        <a:ea typeface="微软雅黑"/>
        <a:cs typeface=""/>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2818</TotalTime>
  <Words>3310</Words>
  <Application>Microsoft Office PowerPoint</Application>
  <PresentationFormat>宽屏</PresentationFormat>
  <Paragraphs>158</Paragraphs>
  <Slides>37</Slides>
  <Notes>16</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37</vt:i4>
      </vt:variant>
    </vt:vector>
  </HeadingPairs>
  <TitlesOfParts>
    <vt:vector size="47" baseType="lpstr">
      <vt:lpstr>隶书</vt:lpstr>
      <vt:lpstr>微软雅黑</vt:lpstr>
      <vt:lpstr>Arial</vt:lpstr>
      <vt:lpstr>Broadway</vt:lpstr>
      <vt:lpstr>Calibri</vt:lpstr>
      <vt:lpstr>Cooper Black</vt:lpstr>
      <vt:lpstr>Corbel</vt:lpstr>
      <vt:lpstr>Times New Roman</vt:lpstr>
      <vt:lpstr>Office 主题</vt:lpstr>
      <vt:lpstr>深度</vt:lpstr>
      <vt:lpstr>数字货币风险</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数字货币</dc:title>
  <dc:creator>Administrator</dc:creator>
  <cp:lastModifiedBy>薛 荣坤</cp:lastModifiedBy>
  <cp:revision>10</cp:revision>
  <dcterms:created xsi:type="dcterms:W3CDTF">2020-05-13T07:32:00Z</dcterms:created>
  <dcterms:modified xsi:type="dcterms:W3CDTF">2022-06-17T05:51:25Z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